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310" r:id="rId6"/>
    <p:sldId id="262" r:id="rId7"/>
    <p:sldId id="300" r:id="rId8"/>
    <p:sldId id="301" r:id="rId9"/>
    <p:sldId id="302" r:id="rId10"/>
    <p:sldId id="305" r:id="rId11"/>
    <p:sldId id="309" r:id="rId12"/>
    <p:sldId id="303" r:id="rId13"/>
    <p:sldId id="307" r:id="rId14"/>
    <p:sldId id="296" r:id="rId15"/>
    <p:sldId id="263" r:id="rId16"/>
    <p:sldId id="304" r:id="rId17"/>
    <p:sldId id="297" r:id="rId18"/>
    <p:sldId id="30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tu" initials="m" lastIdx="0" clrIdx="0">
    <p:extLst>
      <p:ext uri="{19B8F6BF-5375-455C-9EA6-DF929625EA0E}">
        <p15:presenceInfo xmlns:p15="http://schemas.microsoft.com/office/powerpoint/2012/main" userId="08cdfc954181041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60"/>
  </p:normalViewPr>
  <p:slideViewPr>
    <p:cSldViewPr snapToGrid="0">
      <p:cViewPr varScale="1">
        <p:scale>
          <a:sx n="93" d="100"/>
          <a:sy n="93" d="100"/>
        </p:scale>
        <p:origin x="274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310A82-1A55-460D-87E7-F021EEF62249}" type="datetimeFigureOut">
              <a:rPr lang="tr-TR" smtClean="0"/>
              <a:t>11.04.2023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B6898F-E490-4AE6-91EC-DB54F897756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74689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C1C7-59D3-4712-BB21-D78AB5A1FF82}" type="datetimeFigureOut">
              <a:rPr lang="tr-TR" smtClean="0"/>
              <a:t>11.04.2023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3A27A-C8A5-4BA6-AEAE-E0FDA75E78E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64664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C1C7-59D3-4712-BB21-D78AB5A1FF82}" type="datetimeFigureOut">
              <a:rPr lang="tr-TR" smtClean="0"/>
              <a:t>11.04.2023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3A27A-C8A5-4BA6-AEAE-E0FDA75E78E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10253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C1C7-59D3-4712-BB21-D78AB5A1FF82}" type="datetimeFigureOut">
              <a:rPr lang="tr-TR" smtClean="0"/>
              <a:t>11.04.2023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3A27A-C8A5-4BA6-AEAE-E0FDA75E78E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09837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C1C7-59D3-4712-BB21-D78AB5A1FF82}" type="datetimeFigureOut">
              <a:rPr lang="tr-TR" smtClean="0"/>
              <a:t>11.04.2023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3A27A-C8A5-4BA6-AEAE-E0FDA75E78E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77063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C1C7-59D3-4712-BB21-D78AB5A1FF82}" type="datetimeFigureOut">
              <a:rPr lang="tr-TR" smtClean="0"/>
              <a:t>11.04.2023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3A27A-C8A5-4BA6-AEAE-E0FDA75E78E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28996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C1C7-59D3-4712-BB21-D78AB5A1FF82}" type="datetimeFigureOut">
              <a:rPr lang="tr-TR" smtClean="0"/>
              <a:t>11.04.2023</a:t>
            </a:fld>
            <a:endParaRPr lang="tr-T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3A27A-C8A5-4BA6-AEAE-E0FDA75E78E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60679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C1C7-59D3-4712-BB21-D78AB5A1FF82}" type="datetimeFigureOut">
              <a:rPr lang="tr-TR" smtClean="0"/>
              <a:t>11.04.2023</a:t>
            </a:fld>
            <a:endParaRPr lang="tr-TR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3A27A-C8A5-4BA6-AEAE-E0FDA75E78E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08823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C1C7-59D3-4712-BB21-D78AB5A1FF82}" type="datetimeFigureOut">
              <a:rPr lang="tr-TR" smtClean="0"/>
              <a:t>11.04.2023</a:t>
            </a:fld>
            <a:endParaRPr lang="tr-T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3A27A-C8A5-4BA6-AEAE-E0FDA75E78E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02051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C1C7-59D3-4712-BB21-D78AB5A1FF82}" type="datetimeFigureOut">
              <a:rPr lang="tr-TR" smtClean="0"/>
              <a:t>11.04.2023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3A27A-C8A5-4BA6-AEAE-E0FDA75E78E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91144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C1C7-59D3-4712-BB21-D78AB5A1FF82}" type="datetimeFigureOut">
              <a:rPr lang="tr-TR" smtClean="0"/>
              <a:t>11.04.2023</a:t>
            </a:fld>
            <a:endParaRPr lang="tr-T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3A27A-C8A5-4BA6-AEAE-E0FDA75E78E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24509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C1C7-59D3-4712-BB21-D78AB5A1FF82}" type="datetimeFigureOut">
              <a:rPr lang="tr-TR" smtClean="0"/>
              <a:t>11.04.2023</a:t>
            </a:fld>
            <a:endParaRPr lang="tr-T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3A27A-C8A5-4BA6-AEAE-E0FDA75E78E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01398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25C1C7-59D3-4712-BB21-D78AB5A1FF82}" type="datetimeFigureOut">
              <a:rPr lang="tr-TR" smtClean="0"/>
              <a:t>11.04.2023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9763A27A-C8A5-4BA6-AEAE-E0FDA75E78E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64873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D4472F-BF0F-4367-AB8E-05E07BC86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358" y="0"/>
            <a:ext cx="4856886" cy="7596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7D7E4C-9826-4F4C-87CD-0F0B20F0F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092" y="2319571"/>
            <a:ext cx="2357536" cy="2218858"/>
          </a:xfrm>
          <a:prstGeom prst="rect">
            <a:avLst/>
          </a:prstGeom>
          <a:ln w="38100" cap="sq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F6B243-A9CE-4DB5-9842-6A0EE14C189B}"/>
              </a:ext>
            </a:extLst>
          </p:cNvPr>
          <p:cNvSpPr txBox="1"/>
          <p:nvPr/>
        </p:nvSpPr>
        <p:spPr>
          <a:xfrm>
            <a:off x="1661706" y="1985869"/>
            <a:ext cx="6044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tr-T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Türkiye Açık Kaynak Platformu</a:t>
            </a:r>
          </a:p>
          <a:p>
            <a:pPr algn="just"/>
            <a:r>
              <a:rPr lang="tr-T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	Çevrimiçi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C2AE06-FB42-4875-99A7-F571FD5E76F9}"/>
              </a:ext>
            </a:extLst>
          </p:cNvPr>
          <p:cNvSpPr/>
          <p:nvPr/>
        </p:nvSpPr>
        <p:spPr>
          <a:xfrm>
            <a:off x="3628735" y="4628419"/>
            <a:ext cx="2110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tr-TR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TEKNOFEST 2023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B9C53B-7090-4ED0-B0FB-49958F3C64E9}"/>
              </a:ext>
            </a:extLst>
          </p:cNvPr>
          <p:cNvSpPr/>
          <p:nvPr/>
        </p:nvSpPr>
        <p:spPr>
          <a:xfrm>
            <a:off x="1695717" y="3507199"/>
            <a:ext cx="59765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tr-TR" sz="28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Türkçe Doğal Dil İşleme Yarışması </a:t>
            </a:r>
          </a:p>
        </p:txBody>
      </p:sp>
    </p:spTree>
    <p:extLst>
      <p:ext uri="{BB962C8B-B14F-4D97-AF65-F5344CB8AC3E}">
        <p14:creationId xmlns:p14="http://schemas.microsoft.com/office/powerpoint/2010/main" val="1567017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67FCB-0497-447C-8E36-9B6BAA6A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77" y="181281"/>
            <a:ext cx="9533446" cy="12726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3ECB229-3D7D-4030-AC9F-2E668ABBA9E1}"/>
              </a:ext>
            </a:extLst>
          </p:cNvPr>
          <p:cNvSpPr/>
          <p:nvPr/>
        </p:nvSpPr>
        <p:spPr>
          <a:xfrm rot="5400000">
            <a:off x="8519983" y="3185985"/>
            <a:ext cx="6858000" cy="486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YAPILAN TEKNİK ÇALIŞMALAR</a:t>
            </a:r>
          </a:p>
        </p:txBody>
      </p:sp>
      <p:sp>
        <p:nvSpPr>
          <p:cNvPr id="11" name="Google Shape;325;g14609e9431e_0_29">
            <a:extLst>
              <a:ext uri="{FF2B5EF4-FFF2-40B4-BE49-F238E27FC236}">
                <a16:creationId xmlns:a16="http://schemas.microsoft.com/office/drawing/2014/main" id="{AD3C3745-A2A8-4CC0-AD04-9D67FC2BC6CD}"/>
              </a:ext>
            </a:extLst>
          </p:cNvPr>
          <p:cNvSpPr txBox="1"/>
          <p:nvPr/>
        </p:nvSpPr>
        <p:spPr>
          <a:xfrm>
            <a:off x="870850" y="2641325"/>
            <a:ext cx="1027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5080" lvl="0" indent="0" algn="l" rtl="0">
              <a:lnSpc>
                <a:spcPct val="100000"/>
              </a:lnSpc>
              <a:spcBef>
                <a:spcPts val="101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pic>
        <p:nvPicPr>
          <p:cNvPr id="15" name="Picture 2" descr="GitHub - stefan-it/turkish-bert: Turkish BERT/DistilBERT, ELECTRA and  ConvBERT models">
            <a:extLst>
              <a:ext uri="{FF2B5EF4-FFF2-40B4-BE49-F238E27FC236}">
                <a16:creationId xmlns:a16="http://schemas.microsoft.com/office/drawing/2014/main" id="{488D7F1B-3327-4CA2-82A2-6845E78C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1864" y="2460396"/>
            <a:ext cx="1662544" cy="171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9F328C-5A61-4D2A-992F-B3F5BEF94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948" y="0"/>
            <a:ext cx="9533446" cy="12726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D12A34-E112-44E9-A32F-2AEA6C1BA2AC}"/>
              </a:ext>
            </a:extLst>
          </p:cNvPr>
          <p:cNvSpPr/>
          <p:nvPr/>
        </p:nvSpPr>
        <p:spPr>
          <a:xfrm>
            <a:off x="870850" y="4790346"/>
            <a:ext cx="49231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200" dirty="0">
                <a:latin typeface="Arial" panose="020B0604020202020204" pitchFamily="34" charset="0"/>
                <a:cs typeface="Arial" panose="020B0604020202020204" pitchFamily="34" charset="0"/>
              </a:rPr>
              <a:t>Şekil1.Dil modelleri ve çıktı görevleri arasındaki ilişki [3]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F2E9AE-98DC-4409-8738-4376C29D0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45" y="1684454"/>
            <a:ext cx="5358640" cy="3105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7DF9E0-DF04-41BB-9E87-27749AB077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0671" y="2735520"/>
            <a:ext cx="3894157" cy="138696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7E55C2-6B69-4620-B324-4C36BE59BB9E}"/>
              </a:ext>
            </a:extLst>
          </p:cNvPr>
          <p:cNvSpPr/>
          <p:nvPr/>
        </p:nvSpPr>
        <p:spPr>
          <a:xfrm>
            <a:off x="6073423" y="3063677"/>
            <a:ext cx="2957383" cy="338429"/>
          </a:xfrm>
          <a:prstGeom prst="rect">
            <a:avLst/>
          </a:prstGeom>
          <a:noFill/>
          <a:ln w="571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957F61-B8F7-4279-BC2A-B3ECE9ED7DF4}"/>
              </a:ext>
            </a:extLst>
          </p:cNvPr>
          <p:cNvSpPr/>
          <p:nvPr/>
        </p:nvSpPr>
        <p:spPr>
          <a:xfrm>
            <a:off x="375037" y="6012211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[3] https://towardsdatascience.com/choosing-the-right-language-model-for-your-nlp-use-case</a:t>
            </a:r>
          </a:p>
        </p:txBody>
      </p:sp>
    </p:spTree>
    <p:extLst>
      <p:ext uri="{BB962C8B-B14F-4D97-AF65-F5344CB8AC3E}">
        <p14:creationId xmlns:p14="http://schemas.microsoft.com/office/powerpoint/2010/main" val="1851853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67FCB-0497-447C-8E36-9B6BAA6A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77" y="181281"/>
            <a:ext cx="9533446" cy="12726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3ECB229-3D7D-4030-AC9F-2E668ABBA9E1}"/>
              </a:ext>
            </a:extLst>
          </p:cNvPr>
          <p:cNvSpPr/>
          <p:nvPr/>
        </p:nvSpPr>
        <p:spPr>
          <a:xfrm rot="5400000">
            <a:off x="8519983" y="3185985"/>
            <a:ext cx="6858000" cy="486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YAPILAN TEKNİK ÇALIŞMALAR</a:t>
            </a:r>
          </a:p>
        </p:txBody>
      </p:sp>
      <p:sp>
        <p:nvSpPr>
          <p:cNvPr id="11" name="Google Shape;325;g14609e9431e_0_29">
            <a:extLst>
              <a:ext uri="{FF2B5EF4-FFF2-40B4-BE49-F238E27FC236}">
                <a16:creationId xmlns:a16="http://schemas.microsoft.com/office/drawing/2014/main" id="{AD3C3745-A2A8-4CC0-AD04-9D67FC2BC6CD}"/>
              </a:ext>
            </a:extLst>
          </p:cNvPr>
          <p:cNvSpPr txBox="1"/>
          <p:nvPr/>
        </p:nvSpPr>
        <p:spPr>
          <a:xfrm>
            <a:off x="870850" y="2641325"/>
            <a:ext cx="1027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5080" lvl="0" indent="0" algn="l" rtl="0">
              <a:lnSpc>
                <a:spcPct val="100000"/>
              </a:lnSpc>
              <a:spcBef>
                <a:spcPts val="101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pic>
        <p:nvPicPr>
          <p:cNvPr id="16" name="Picture 2" descr="GitHub - ThilinaRajapakse/simpletransformers: Transformers for  Classification, NER, QA, Language Modelling, Language Generation, T5,  Multi-Modal, and Conversational AI">
            <a:extLst>
              <a:ext uri="{FF2B5EF4-FFF2-40B4-BE49-F238E27FC236}">
                <a16:creationId xmlns:a16="http://schemas.microsoft.com/office/drawing/2014/main" id="{8965D5B8-714E-49EE-BDFC-22CF66827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820" y="1337939"/>
            <a:ext cx="3734520" cy="202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9F328C-5A61-4D2A-992F-B3F5BEF94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948" y="0"/>
            <a:ext cx="9533446" cy="12726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9E6E5DE-17BE-4647-814C-A333088706A6}"/>
              </a:ext>
            </a:extLst>
          </p:cNvPr>
          <p:cNvSpPr/>
          <p:nvPr/>
        </p:nvSpPr>
        <p:spPr>
          <a:xfrm>
            <a:off x="955588" y="2190419"/>
            <a:ext cx="73116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err="1">
                <a:latin typeface="ui-monospace"/>
              </a:rPr>
              <a:t>from</a:t>
            </a:r>
            <a:r>
              <a:rPr lang="tr-TR" dirty="0">
                <a:solidFill>
                  <a:srgbClr val="1F2328"/>
                </a:solidFill>
                <a:latin typeface="ui-monospace"/>
              </a:rPr>
              <a:t> </a:t>
            </a:r>
            <a:r>
              <a:rPr lang="tr-TR" dirty="0" err="1">
                <a:solidFill>
                  <a:srgbClr val="1F2328"/>
                </a:solidFill>
                <a:latin typeface="ui-monospace"/>
              </a:rPr>
              <a:t>simpletransformers.classification</a:t>
            </a:r>
            <a:r>
              <a:rPr lang="tr-TR" dirty="0">
                <a:solidFill>
                  <a:srgbClr val="1F2328"/>
                </a:solidFill>
                <a:latin typeface="ui-monospace"/>
              </a:rPr>
              <a:t> </a:t>
            </a:r>
            <a:r>
              <a:rPr lang="tr-TR" dirty="0" err="1">
                <a:latin typeface="ui-monospace"/>
              </a:rPr>
              <a:t>import</a:t>
            </a:r>
            <a:r>
              <a:rPr lang="tr-TR" dirty="0">
                <a:solidFill>
                  <a:srgbClr val="1F2328"/>
                </a:solidFill>
                <a:latin typeface="ui-monospace"/>
              </a:rPr>
              <a:t> </a:t>
            </a:r>
            <a:r>
              <a:rPr lang="tr-TR" dirty="0" err="1">
                <a:latin typeface="ui-monospace"/>
              </a:rPr>
              <a:t>ClassificationModel</a:t>
            </a:r>
            <a:endParaRPr lang="tr-T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B038A4-AF36-442F-995E-D1C5FFBEEBE1}"/>
              </a:ext>
            </a:extLst>
          </p:cNvPr>
          <p:cNvSpPr/>
          <p:nvPr/>
        </p:nvSpPr>
        <p:spPr>
          <a:xfrm>
            <a:off x="1050649" y="2768091"/>
            <a:ext cx="88759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tr-TR" dirty="0"/>
          </a:p>
          <a:p>
            <a:r>
              <a:rPr lang="tr-TR" dirty="0"/>
              <a:t>model = </a:t>
            </a:r>
            <a:r>
              <a:rPr lang="tr-TR" dirty="0" err="1"/>
              <a:t>ClassificationModel</a:t>
            </a:r>
            <a:r>
              <a:rPr lang="tr-TR" dirty="0"/>
              <a:t>('bert', '</a:t>
            </a:r>
            <a:r>
              <a:rPr lang="tr-TR" dirty="0" err="1"/>
              <a:t>dbmdz</a:t>
            </a:r>
            <a:r>
              <a:rPr lang="tr-TR" dirty="0"/>
              <a:t>/bert-base-turkish-128k-cased', </a:t>
            </a:r>
            <a:r>
              <a:rPr lang="tr-TR" dirty="0" err="1"/>
              <a:t>num_labels</a:t>
            </a:r>
            <a:r>
              <a:rPr lang="tr-TR" dirty="0"/>
              <a:t>=5, </a:t>
            </a:r>
            <a:r>
              <a:rPr lang="tr-TR" dirty="0" err="1"/>
              <a:t>use_cuda</a:t>
            </a:r>
            <a:r>
              <a:rPr lang="tr-TR" dirty="0"/>
              <a:t>=</a:t>
            </a:r>
            <a:r>
              <a:rPr lang="tr-TR" dirty="0" err="1"/>
              <a:t>False,args</a:t>
            </a:r>
            <a:r>
              <a:rPr lang="tr-TR" dirty="0"/>
              <a:t>={'</a:t>
            </a:r>
            <a:r>
              <a:rPr lang="tr-TR" dirty="0" err="1"/>
              <a:t>reprocess_input_data</a:t>
            </a:r>
            <a:r>
              <a:rPr lang="tr-TR" dirty="0"/>
              <a:t>': True, "</a:t>
            </a:r>
            <a:r>
              <a:rPr lang="tr-TR" dirty="0" err="1"/>
              <a:t>output_dir</a:t>
            </a:r>
            <a:r>
              <a:rPr lang="tr-TR" dirty="0"/>
              <a:t>": "</a:t>
            </a:r>
            <a:r>
              <a:rPr lang="tr-TR" dirty="0" err="1"/>
              <a:t>bert_model</a:t>
            </a:r>
            <a:r>
              <a:rPr lang="tr-TR" dirty="0"/>
              <a:t>"})</a:t>
            </a:r>
          </a:p>
          <a:p>
            <a:r>
              <a:rPr lang="tr-TR" dirty="0" err="1"/>
              <a:t>model.train_model</a:t>
            </a:r>
            <a:r>
              <a:rPr lang="tr-TR" dirty="0"/>
              <a:t>(</a:t>
            </a:r>
            <a:r>
              <a:rPr lang="tr-TR" dirty="0" err="1"/>
              <a:t>train</a:t>
            </a:r>
            <a:r>
              <a:rPr lang="tr-TR" dirty="0"/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CFCD36-8D39-44FE-840B-1680CC4128A8}"/>
              </a:ext>
            </a:extLst>
          </p:cNvPr>
          <p:cNvSpPr/>
          <p:nvPr/>
        </p:nvSpPr>
        <p:spPr>
          <a:xfrm>
            <a:off x="1050649" y="4344911"/>
            <a:ext cx="3768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212121"/>
                </a:solidFill>
                <a:latin typeface="Courier New" panose="02070309020205020404" pitchFamily="49" charset="0"/>
              </a:rPr>
              <a:t>{'f1': 0.9342034511251419}</a:t>
            </a:r>
            <a:endParaRPr lang="tr-TR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F83EEC-ADEF-477C-A5E2-FDBF7872746A}"/>
              </a:ext>
            </a:extLst>
          </p:cNvPr>
          <p:cNvSpPr/>
          <p:nvPr/>
        </p:nvSpPr>
        <p:spPr>
          <a:xfrm>
            <a:off x="1004011" y="4786944"/>
            <a:ext cx="4596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212121"/>
                </a:solidFill>
                <a:latin typeface="Courier New" panose="02070309020205020404" pitchFamily="49" charset="0"/>
              </a:rPr>
              <a:t>{'</a:t>
            </a:r>
            <a:r>
              <a:rPr lang="tr-TR" dirty="0" err="1">
                <a:solidFill>
                  <a:srgbClr val="212121"/>
                </a:solidFill>
                <a:latin typeface="Courier New" panose="02070309020205020404" pitchFamily="49" charset="0"/>
              </a:rPr>
              <a:t>accuracy</a:t>
            </a:r>
            <a:r>
              <a:rPr lang="tr-TR" dirty="0">
                <a:solidFill>
                  <a:srgbClr val="212121"/>
                </a:solidFill>
                <a:latin typeface="Courier New" panose="02070309020205020404" pitchFamily="49" charset="0"/>
              </a:rPr>
              <a:t>': 0.9342313787638669}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46143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67FCB-0497-447C-8E36-9B6BAA6A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77" y="181281"/>
            <a:ext cx="9533446" cy="12726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008FB2F-7E21-4259-BAA5-63AC4977F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32" y="1553414"/>
            <a:ext cx="836426" cy="864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B5EBD3A-B76D-4FC9-B96C-D85293C79D07}"/>
              </a:ext>
            </a:extLst>
          </p:cNvPr>
          <p:cNvSpPr/>
          <p:nvPr/>
        </p:nvSpPr>
        <p:spPr>
          <a:xfrm>
            <a:off x="1784865" y="1627700"/>
            <a:ext cx="50195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sz="3600" b="1" dirty="0" err="1">
                <a:solidFill>
                  <a:srgbClr val="3F3A33"/>
                </a:solidFill>
                <a:latin typeface="Caladea"/>
                <a:ea typeface="Caladea"/>
                <a:cs typeface="Caladea"/>
                <a:sym typeface="Caladea"/>
              </a:rPr>
              <a:t>Ürün</a:t>
            </a:r>
            <a:r>
              <a:rPr lang="en-US" sz="3600" b="1" dirty="0">
                <a:solidFill>
                  <a:srgbClr val="3F3A33"/>
                </a:solidFill>
                <a:latin typeface="Caladea"/>
                <a:ea typeface="Caladea"/>
                <a:cs typeface="Caladea"/>
                <a:sym typeface="Caladea"/>
              </a:rPr>
              <a:t> </a:t>
            </a:r>
            <a:r>
              <a:rPr lang="en-US" sz="3600" b="1" dirty="0" err="1">
                <a:solidFill>
                  <a:srgbClr val="3F3A33"/>
                </a:solidFill>
                <a:latin typeface="Caladea"/>
                <a:ea typeface="Caladea"/>
                <a:cs typeface="Caladea"/>
                <a:sym typeface="Caladea"/>
              </a:rPr>
              <a:t>Ortaya</a:t>
            </a:r>
            <a:r>
              <a:rPr lang="en-US" sz="3600" b="1" dirty="0">
                <a:solidFill>
                  <a:srgbClr val="3F3A33"/>
                </a:solidFill>
                <a:latin typeface="Caladea"/>
                <a:ea typeface="Caladea"/>
                <a:cs typeface="Caladea"/>
                <a:sym typeface="Caladea"/>
              </a:rPr>
              <a:t> </a:t>
            </a:r>
            <a:r>
              <a:rPr lang="en-US" sz="3600" b="1" dirty="0" err="1">
                <a:solidFill>
                  <a:srgbClr val="3F3A33"/>
                </a:solidFill>
                <a:latin typeface="Caladea"/>
                <a:ea typeface="Caladea"/>
                <a:cs typeface="Caladea"/>
                <a:sym typeface="Caladea"/>
              </a:rPr>
              <a:t>Çıkarma</a:t>
            </a:r>
            <a:endParaRPr lang="tr-TR" sz="36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457B68-CBAB-415C-831E-AD95E93F5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45" y="1553414"/>
            <a:ext cx="900000" cy="8630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3DEF85-4BC2-4FF9-A327-3E3E4AF25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145" y="1552491"/>
            <a:ext cx="900000" cy="91356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1E3F13B-1F57-472F-B989-A8E0FB1C9C5A}"/>
              </a:ext>
            </a:extLst>
          </p:cNvPr>
          <p:cNvSpPr/>
          <p:nvPr/>
        </p:nvSpPr>
        <p:spPr>
          <a:xfrm>
            <a:off x="5016843" y="2770739"/>
            <a:ext cx="6310184" cy="1451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5080" lvl="0" indent="-361950">
              <a:spcBef>
                <a:spcPts val="1010"/>
              </a:spcBef>
              <a:buClr>
                <a:srgbClr val="3F3A33"/>
              </a:buClr>
              <a:buSzPts val="2100"/>
              <a:buFont typeface="Arial"/>
              <a:buChar char="-"/>
            </a:pPr>
            <a:r>
              <a:rPr lang="en-US" sz="1600" dirty="0" err="1">
                <a:solidFill>
                  <a:srgbClr val="3F3A33"/>
                </a:solidFill>
                <a:latin typeface="Arial" panose="020B0604020202020204" pitchFamily="34" charset="0"/>
                <a:ea typeface="Caladea"/>
                <a:cs typeface="Arial" panose="020B0604020202020204" pitchFamily="34" charset="0"/>
                <a:sym typeface="Caladea"/>
              </a:rPr>
              <a:t>Oluşturulan</a:t>
            </a:r>
            <a:r>
              <a:rPr lang="en-US" sz="1600" dirty="0">
                <a:solidFill>
                  <a:srgbClr val="3F3A33"/>
                </a:solidFill>
                <a:latin typeface="Arial" panose="020B0604020202020204" pitchFamily="34" charset="0"/>
                <a:ea typeface="Caladea"/>
                <a:cs typeface="Arial" panose="020B0604020202020204" pitchFamily="34" charset="0"/>
                <a:sym typeface="Caladea"/>
              </a:rPr>
              <a:t> model MIT </a:t>
            </a:r>
            <a:r>
              <a:rPr lang="en-US" sz="1600" dirty="0" err="1">
                <a:solidFill>
                  <a:srgbClr val="3F3A33"/>
                </a:solidFill>
                <a:latin typeface="Arial" panose="020B0604020202020204" pitchFamily="34" charset="0"/>
                <a:ea typeface="Caladea"/>
                <a:cs typeface="Arial" panose="020B0604020202020204" pitchFamily="34" charset="0"/>
                <a:sym typeface="Caladea"/>
              </a:rPr>
              <a:t>lisansı</a:t>
            </a:r>
            <a:r>
              <a:rPr lang="en-US" sz="1600" dirty="0">
                <a:solidFill>
                  <a:srgbClr val="3F3A33"/>
                </a:solidFill>
                <a:latin typeface="Arial" panose="020B0604020202020204" pitchFamily="34" charset="0"/>
                <a:ea typeface="Caladea"/>
                <a:cs typeface="Arial" panose="020B0604020202020204" pitchFamily="34" charset="0"/>
                <a:sym typeface="Caladea"/>
              </a:rPr>
              <a:t> </a:t>
            </a:r>
            <a:r>
              <a:rPr lang="en-US" sz="1600" dirty="0" err="1">
                <a:solidFill>
                  <a:srgbClr val="3F3A33"/>
                </a:solidFill>
                <a:latin typeface="Arial" panose="020B0604020202020204" pitchFamily="34" charset="0"/>
                <a:ea typeface="Caladea"/>
                <a:cs typeface="Arial" panose="020B0604020202020204" pitchFamily="34" charset="0"/>
                <a:sym typeface="Caladea"/>
              </a:rPr>
              <a:t>ile</a:t>
            </a:r>
            <a:r>
              <a:rPr lang="en-US" sz="1600" dirty="0">
                <a:solidFill>
                  <a:srgbClr val="3F3A33"/>
                </a:solidFill>
                <a:latin typeface="Arial" panose="020B0604020202020204" pitchFamily="34" charset="0"/>
                <a:ea typeface="Caladea"/>
                <a:cs typeface="Arial" panose="020B0604020202020204" pitchFamily="34" charset="0"/>
                <a:sym typeface="Caladea"/>
              </a:rPr>
              <a:t> </a:t>
            </a:r>
            <a:r>
              <a:rPr lang="tr-TR" sz="1600" dirty="0" err="1">
                <a:solidFill>
                  <a:schemeClr val="accent2"/>
                </a:solidFill>
                <a:latin typeface="Arial" panose="020B0604020202020204" pitchFamily="34" charset="0"/>
                <a:ea typeface="Caladea"/>
                <a:cs typeface="Arial" panose="020B0604020202020204" pitchFamily="34" charset="0"/>
                <a:sym typeface="Caladea"/>
              </a:rPr>
              <a:t>HuggingFace</a:t>
            </a:r>
            <a:r>
              <a:rPr lang="tr-TR" sz="1600" dirty="0">
                <a:solidFill>
                  <a:srgbClr val="3F3A33"/>
                </a:solidFill>
                <a:latin typeface="Arial" panose="020B0604020202020204" pitchFamily="34" charset="0"/>
                <a:ea typeface="Caladea"/>
                <a:cs typeface="Arial" panose="020B0604020202020204" pitchFamily="34" charset="0"/>
                <a:sym typeface="Caladea"/>
              </a:rPr>
              <a:t>’</a:t>
            </a:r>
            <a:r>
              <a:rPr lang="en-US" sz="1600" dirty="0" err="1">
                <a:solidFill>
                  <a:srgbClr val="3F3A33"/>
                </a:solidFill>
                <a:latin typeface="Arial" panose="020B0604020202020204" pitchFamily="34" charset="0"/>
                <a:ea typeface="Caladea"/>
                <a:cs typeface="Arial" panose="020B0604020202020204" pitchFamily="34" charset="0"/>
                <a:sym typeface="Caladea"/>
              </a:rPr>
              <a:t>te</a:t>
            </a:r>
            <a:r>
              <a:rPr lang="en-US" sz="1600" dirty="0">
                <a:solidFill>
                  <a:srgbClr val="3F3A33"/>
                </a:solidFill>
                <a:latin typeface="Arial" panose="020B0604020202020204" pitchFamily="34" charset="0"/>
                <a:ea typeface="Caladea"/>
                <a:cs typeface="Arial" panose="020B0604020202020204" pitchFamily="34" charset="0"/>
                <a:sym typeface="Caladea"/>
              </a:rPr>
              <a:t> </a:t>
            </a:r>
            <a:r>
              <a:rPr lang="en-US" sz="1600" dirty="0" err="1">
                <a:solidFill>
                  <a:srgbClr val="3F3A33"/>
                </a:solidFill>
                <a:latin typeface="Arial" panose="020B0604020202020204" pitchFamily="34" charset="0"/>
                <a:ea typeface="Caladea"/>
                <a:cs typeface="Arial" panose="020B0604020202020204" pitchFamily="34" charset="0"/>
                <a:sym typeface="Caladea"/>
              </a:rPr>
              <a:t>paylaş</a:t>
            </a:r>
            <a:r>
              <a:rPr lang="tr-TR" sz="1600" dirty="0" err="1">
                <a:solidFill>
                  <a:srgbClr val="3F3A33"/>
                </a:solidFill>
                <a:latin typeface="Arial" panose="020B0604020202020204" pitchFamily="34" charset="0"/>
                <a:ea typeface="Caladea"/>
                <a:cs typeface="Arial" panose="020B0604020202020204" pitchFamily="34" charset="0"/>
                <a:sym typeface="Caladea"/>
              </a:rPr>
              <a:t>ılarak</a:t>
            </a:r>
            <a:r>
              <a:rPr lang="en-US" sz="1600" dirty="0">
                <a:solidFill>
                  <a:srgbClr val="3F3A33"/>
                </a:solidFill>
                <a:latin typeface="Arial" panose="020B0604020202020204" pitchFamily="34" charset="0"/>
                <a:ea typeface="Caladea"/>
                <a:cs typeface="Arial" panose="020B0604020202020204" pitchFamily="34" charset="0"/>
                <a:sym typeface="Caladea"/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  <a:latin typeface="Arial" panose="020B0604020202020204" pitchFamily="34" charset="0"/>
                <a:ea typeface="Caladea"/>
                <a:cs typeface="Arial" panose="020B0604020202020204" pitchFamily="34" charset="0"/>
                <a:sym typeface="Caladea"/>
              </a:rPr>
              <a:t>Türkçe</a:t>
            </a:r>
            <a:r>
              <a:rPr lang="en-US" sz="1600" b="1" dirty="0">
                <a:solidFill>
                  <a:schemeClr val="accent6"/>
                </a:solidFill>
                <a:latin typeface="Arial" panose="020B0604020202020204" pitchFamily="34" charset="0"/>
                <a:ea typeface="Caladea"/>
                <a:cs typeface="Arial" panose="020B0604020202020204" pitchFamily="34" charset="0"/>
                <a:sym typeface="Caladea"/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  <a:latin typeface="Arial" panose="020B0604020202020204" pitchFamily="34" charset="0"/>
                <a:ea typeface="Caladea"/>
                <a:cs typeface="Arial" panose="020B0604020202020204" pitchFamily="34" charset="0"/>
                <a:sym typeface="Caladea"/>
              </a:rPr>
              <a:t>modellere</a:t>
            </a:r>
            <a:r>
              <a:rPr lang="en-US" sz="1600" b="1" dirty="0">
                <a:solidFill>
                  <a:schemeClr val="accent6"/>
                </a:solidFill>
                <a:latin typeface="Arial" panose="020B0604020202020204" pitchFamily="34" charset="0"/>
                <a:ea typeface="Caladea"/>
                <a:cs typeface="Arial" panose="020B0604020202020204" pitchFamily="34" charset="0"/>
                <a:sym typeface="Caladea"/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  <a:latin typeface="Arial" panose="020B0604020202020204" pitchFamily="34" charset="0"/>
                <a:ea typeface="Caladea"/>
                <a:cs typeface="Arial" panose="020B0604020202020204" pitchFamily="34" charset="0"/>
                <a:sym typeface="Caladea"/>
              </a:rPr>
              <a:t>yeni</a:t>
            </a:r>
            <a:r>
              <a:rPr lang="en-US" sz="1600" b="1" dirty="0">
                <a:solidFill>
                  <a:schemeClr val="accent6"/>
                </a:solidFill>
                <a:latin typeface="Arial" panose="020B0604020202020204" pitchFamily="34" charset="0"/>
                <a:ea typeface="Caladea"/>
                <a:cs typeface="Arial" panose="020B0604020202020204" pitchFamily="34" charset="0"/>
                <a:sym typeface="Caladea"/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  <a:latin typeface="Arial" panose="020B0604020202020204" pitchFamily="34" charset="0"/>
                <a:ea typeface="Caladea"/>
                <a:cs typeface="Arial" panose="020B0604020202020204" pitchFamily="34" charset="0"/>
                <a:sym typeface="Caladea"/>
              </a:rPr>
              <a:t>ve</a:t>
            </a:r>
            <a:r>
              <a:rPr lang="en-US" sz="1600" b="1" dirty="0">
                <a:solidFill>
                  <a:schemeClr val="accent6"/>
                </a:solidFill>
                <a:latin typeface="Arial" panose="020B0604020202020204" pitchFamily="34" charset="0"/>
                <a:ea typeface="Caladea"/>
                <a:cs typeface="Arial" panose="020B0604020202020204" pitchFamily="34" charset="0"/>
                <a:sym typeface="Caladea"/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  <a:latin typeface="Arial" panose="020B0604020202020204" pitchFamily="34" charset="0"/>
                <a:ea typeface="Caladea"/>
                <a:cs typeface="Arial" panose="020B0604020202020204" pitchFamily="34" charset="0"/>
                <a:sym typeface="Caladea"/>
              </a:rPr>
              <a:t>başarılı</a:t>
            </a:r>
            <a:r>
              <a:rPr lang="en-US" sz="1600" b="1" dirty="0">
                <a:solidFill>
                  <a:schemeClr val="accent6"/>
                </a:solidFill>
                <a:latin typeface="Arial" panose="020B0604020202020204" pitchFamily="34" charset="0"/>
                <a:ea typeface="Caladea"/>
                <a:cs typeface="Arial" panose="020B0604020202020204" pitchFamily="34" charset="0"/>
                <a:sym typeface="Caladea"/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  <a:latin typeface="Arial" panose="020B0604020202020204" pitchFamily="34" charset="0"/>
                <a:ea typeface="Caladea"/>
                <a:cs typeface="Arial" panose="020B0604020202020204" pitchFamily="34" charset="0"/>
                <a:sym typeface="Caladea"/>
              </a:rPr>
              <a:t>bir</a:t>
            </a:r>
            <a:r>
              <a:rPr lang="en-US" sz="1600" b="1" dirty="0">
                <a:solidFill>
                  <a:schemeClr val="accent6"/>
                </a:solidFill>
                <a:latin typeface="Arial" panose="020B0604020202020204" pitchFamily="34" charset="0"/>
                <a:ea typeface="Caladea"/>
                <a:cs typeface="Arial" panose="020B0604020202020204" pitchFamily="34" charset="0"/>
                <a:sym typeface="Caladea"/>
              </a:rPr>
              <a:t> model </a:t>
            </a:r>
            <a:r>
              <a:rPr lang="en-US" sz="1600" b="1" dirty="0" err="1">
                <a:solidFill>
                  <a:schemeClr val="accent6"/>
                </a:solidFill>
                <a:latin typeface="Arial" panose="020B0604020202020204" pitchFamily="34" charset="0"/>
                <a:ea typeface="Caladea"/>
                <a:cs typeface="Arial" panose="020B0604020202020204" pitchFamily="34" charset="0"/>
                <a:sym typeface="Caladea"/>
              </a:rPr>
              <a:t>eklenmesi</a:t>
            </a:r>
            <a:r>
              <a:rPr lang="en-US" sz="1600" b="1" dirty="0">
                <a:solidFill>
                  <a:schemeClr val="accent6"/>
                </a:solidFill>
                <a:latin typeface="Arial" panose="020B0604020202020204" pitchFamily="34" charset="0"/>
                <a:ea typeface="Caladea"/>
                <a:cs typeface="Arial" panose="020B0604020202020204" pitchFamily="34" charset="0"/>
                <a:sym typeface="Caladea"/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  <a:latin typeface="Arial" panose="020B0604020202020204" pitchFamily="34" charset="0"/>
                <a:ea typeface="Caladea"/>
                <a:cs typeface="Arial" panose="020B0604020202020204" pitchFamily="34" charset="0"/>
                <a:sym typeface="Caladea"/>
              </a:rPr>
              <a:t>sağlanılmıştır</a:t>
            </a:r>
            <a:r>
              <a:rPr lang="en-US" sz="1600" b="1" dirty="0">
                <a:solidFill>
                  <a:schemeClr val="accent6"/>
                </a:solidFill>
                <a:latin typeface="Arial" panose="020B0604020202020204" pitchFamily="34" charset="0"/>
                <a:ea typeface="Caladea"/>
                <a:cs typeface="Arial" panose="020B0604020202020204" pitchFamily="34" charset="0"/>
                <a:sym typeface="Caladea"/>
              </a:rPr>
              <a:t>.</a:t>
            </a:r>
            <a:endParaRPr lang="tr-TR" sz="1600" b="1" dirty="0">
              <a:solidFill>
                <a:schemeClr val="accent6"/>
              </a:solidFill>
              <a:latin typeface="Arial" panose="020B0604020202020204" pitchFamily="34" charset="0"/>
              <a:ea typeface="Caladea"/>
              <a:cs typeface="Arial" panose="020B0604020202020204" pitchFamily="34" charset="0"/>
              <a:sym typeface="Caladea"/>
            </a:endParaRPr>
          </a:p>
          <a:p>
            <a:pPr marL="95250" marR="5080" lvl="0">
              <a:spcBef>
                <a:spcPts val="1010"/>
              </a:spcBef>
              <a:buClr>
                <a:srgbClr val="3F3A33"/>
              </a:buClr>
              <a:buSzPts val="2100"/>
            </a:pPr>
            <a:endParaRPr lang="en-US" sz="1600" b="1" dirty="0">
              <a:solidFill>
                <a:srgbClr val="3F3A33"/>
              </a:solidFill>
              <a:latin typeface="Arial" panose="020B0604020202020204" pitchFamily="34" charset="0"/>
              <a:ea typeface="Caladea"/>
              <a:cs typeface="Arial" panose="020B0604020202020204" pitchFamily="34" charset="0"/>
              <a:sym typeface="Caladea"/>
            </a:endParaRPr>
          </a:p>
          <a:p>
            <a:pPr marL="457200" marR="5080" lvl="0" indent="-361950">
              <a:buClr>
                <a:srgbClr val="3F3A33"/>
              </a:buClr>
              <a:buSzPts val="2100"/>
              <a:buFont typeface="Caladea"/>
              <a:buChar char="-"/>
            </a:pPr>
            <a:r>
              <a:rPr lang="en-US" sz="1600" dirty="0">
                <a:solidFill>
                  <a:srgbClr val="3F3A33"/>
                </a:solidFill>
                <a:latin typeface="Arial" panose="020B0604020202020204" pitchFamily="34" charset="0"/>
                <a:ea typeface="Caladea"/>
                <a:cs typeface="Arial" panose="020B0604020202020204" pitchFamily="34" charset="0"/>
                <a:sym typeface="Caladea"/>
              </a:rPr>
              <a:t> </a:t>
            </a:r>
            <a:r>
              <a:rPr lang="tr-TR" sz="1600" dirty="0">
                <a:solidFill>
                  <a:srgbClr val="3F3A33"/>
                </a:solidFill>
                <a:latin typeface="Arial" panose="020B0604020202020204" pitchFamily="34" charset="0"/>
                <a:ea typeface="Caladea"/>
                <a:cs typeface="Arial" panose="020B0604020202020204" pitchFamily="34" charset="0"/>
                <a:sym typeface="Caladea"/>
              </a:rPr>
              <a:t>M</a:t>
            </a:r>
            <a:r>
              <a:rPr lang="en-US" sz="1600" dirty="0" err="1">
                <a:solidFill>
                  <a:srgbClr val="3F3A33"/>
                </a:solidFill>
                <a:latin typeface="Arial" panose="020B0604020202020204" pitchFamily="34" charset="0"/>
                <a:ea typeface="Caladea"/>
                <a:cs typeface="Arial" panose="020B0604020202020204" pitchFamily="34" charset="0"/>
                <a:sym typeface="Caladea"/>
              </a:rPr>
              <a:t>odel</a:t>
            </a:r>
            <a:r>
              <a:rPr lang="tr-TR" sz="1600" dirty="0">
                <a:solidFill>
                  <a:srgbClr val="3F3A33"/>
                </a:solidFill>
                <a:latin typeface="Arial" panose="020B0604020202020204" pitchFamily="34" charset="0"/>
                <a:ea typeface="Caladea"/>
                <a:cs typeface="Arial" panose="020B0604020202020204" pitchFamily="34" charset="0"/>
                <a:sym typeface="Caladea"/>
              </a:rPr>
              <a:t>,</a:t>
            </a:r>
            <a:r>
              <a:rPr lang="en-US" sz="1600" dirty="0">
                <a:solidFill>
                  <a:srgbClr val="3F3A33"/>
                </a:solidFill>
                <a:latin typeface="Arial" panose="020B0604020202020204" pitchFamily="34" charset="0"/>
                <a:ea typeface="Caladea"/>
                <a:cs typeface="Arial" panose="020B0604020202020204" pitchFamily="34" charset="0"/>
                <a:sym typeface="Caladea"/>
              </a:rPr>
              <a:t> </a:t>
            </a:r>
            <a:r>
              <a:rPr lang="tr-TR" sz="1600" dirty="0">
                <a:solidFill>
                  <a:srgbClr val="3F3A33"/>
                </a:solidFill>
                <a:latin typeface="Arial" panose="020B0604020202020204" pitchFamily="34" charset="0"/>
                <a:ea typeface="Caladea"/>
                <a:cs typeface="Arial" panose="020B0604020202020204" pitchFamily="34" charset="0"/>
                <a:sym typeface="Caladea"/>
              </a:rPr>
              <a:t>geliştirilen ürün</a:t>
            </a:r>
            <a:r>
              <a:rPr lang="en-US" sz="1600" dirty="0">
                <a:solidFill>
                  <a:srgbClr val="3F3A33"/>
                </a:solidFill>
                <a:latin typeface="Arial" panose="020B0604020202020204" pitchFamily="34" charset="0"/>
                <a:ea typeface="Caladea"/>
                <a:cs typeface="Arial" panose="020B0604020202020204" pitchFamily="34" charset="0"/>
                <a:sym typeface="Caladea"/>
              </a:rPr>
              <a:t> </a:t>
            </a:r>
            <a:r>
              <a:rPr lang="tr-TR" sz="1600" dirty="0">
                <a:solidFill>
                  <a:srgbClr val="3F3A33"/>
                </a:solidFill>
                <a:latin typeface="Arial" panose="020B0604020202020204" pitchFamily="34" charset="0"/>
                <a:ea typeface="Caladea"/>
                <a:cs typeface="Arial" panose="020B0604020202020204" pitchFamily="34" charset="0"/>
                <a:sym typeface="Caladea"/>
              </a:rPr>
              <a:t>üzerinde kullanılmıştır</a:t>
            </a:r>
            <a:r>
              <a:rPr lang="en-US" sz="1600" dirty="0">
                <a:solidFill>
                  <a:srgbClr val="3F3A33"/>
                </a:solidFill>
                <a:latin typeface="Arial" panose="020B0604020202020204" pitchFamily="34" charset="0"/>
                <a:ea typeface="Caladea"/>
                <a:cs typeface="Arial" panose="020B0604020202020204" pitchFamily="34" charset="0"/>
                <a:sym typeface="Caladea"/>
              </a:rPr>
              <a:t>.</a:t>
            </a:r>
          </a:p>
        </p:txBody>
      </p:sp>
      <p:pic>
        <p:nvPicPr>
          <p:cNvPr id="1028" name="Picture 4" descr="The Hugging Face Store">
            <a:extLst>
              <a:ext uri="{FF2B5EF4-FFF2-40B4-BE49-F238E27FC236}">
                <a16:creationId xmlns:a16="http://schemas.microsoft.com/office/drawing/2014/main" id="{EC694D35-4571-450A-B4ED-65A58C10A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43" y="1355852"/>
            <a:ext cx="42672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3ECB229-3D7D-4030-AC9F-2E668ABBA9E1}"/>
              </a:ext>
            </a:extLst>
          </p:cNvPr>
          <p:cNvSpPr/>
          <p:nvPr/>
        </p:nvSpPr>
        <p:spPr>
          <a:xfrm rot="5400000">
            <a:off x="8519983" y="3185985"/>
            <a:ext cx="6858000" cy="486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YAPILAN TEKNİK ÇALIŞMALAR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893F5B-B1F4-4EE1-B5C1-D0B348F78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948" y="0"/>
            <a:ext cx="9533446" cy="12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97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67FCB-0497-447C-8E36-9B6BAA6A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948" y="0"/>
            <a:ext cx="9533446" cy="12726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3ECB229-3D7D-4030-AC9F-2E668ABBA9E1}"/>
              </a:ext>
            </a:extLst>
          </p:cNvPr>
          <p:cNvSpPr/>
          <p:nvPr/>
        </p:nvSpPr>
        <p:spPr>
          <a:xfrm rot="5400000">
            <a:off x="8519983" y="3185985"/>
            <a:ext cx="6858000" cy="486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YAPILAN TEKNİK ÇALIŞMALAR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8839AB-63B9-4ED4-A30D-64D355F79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566" y="1303747"/>
            <a:ext cx="8789775" cy="5369696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86751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67FCB-0497-447C-8E36-9B6BAA6A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77" y="181281"/>
            <a:ext cx="9533446" cy="12726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BCBAE06-3DE5-4D14-AB10-5AC300A751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80" b="67986"/>
          <a:stretch/>
        </p:blipFill>
        <p:spPr>
          <a:xfrm>
            <a:off x="0" y="3488707"/>
            <a:ext cx="5676380" cy="210980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98B344A-3E05-4045-8500-9E0D19F00600}"/>
              </a:ext>
            </a:extLst>
          </p:cNvPr>
          <p:cNvSpPr/>
          <p:nvPr/>
        </p:nvSpPr>
        <p:spPr>
          <a:xfrm rot="5400000">
            <a:off x="8519983" y="3185985"/>
            <a:ext cx="6858000" cy="486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YAPILAN TEKNİK ÇALIŞMALAR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FCFA6B9-90FB-4A17-BDBC-690DFF18E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277" y="1678882"/>
            <a:ext cx="9168048" cy="1438394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4E84EC9-708C-4283-A674-7AEBB2070382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0" y="3429000"/>
            <a:ext cx="11705967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50EA562-F078-4557-BA29-D96E3F3E9C15}"/>
              </a:ext>
            </a:extLst>
          </p:cNvPr>
          <p:cNvSpPr/>
          <p:nvPr/>
        </p:nvSpPr>
        <p:spPr>
          <a:xfrm>
            <a:off x="435584" y="5585351"/>
            <a:ext cx="27398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https://gorengozun.streamlit.app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A7084C7-A823-454B-928C-C4D0A63AC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948" y="0"/>
            <a:ext cx="9533446" cy="127265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1D193F4-7A2C-4C0A-8B61-0B77BA22329F}"/>
              </a:ext>
            </a:extLst>
          </p:cNvPr>
          <p:cNvSpPr/>
          <p:nvPr/>
        </p:nvSpPr>
        <p:spPr>
          <a:xfrm>
            <a:off x="5774723" y="3867267"/>
            <a:ext cx="573455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sz="1400" dirty="0">
                <a:solidFill>
                  <a:srgbClr val="3133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Gören Göz uygulaması, içeriklerin öncesinde görülerek karar alınabilmesine yönelik yardımcı olabilmek amacıyla geliştirilmiştir.</a:t>
            </a:r>
          </a:p>
          <a:p>
            <a:endParaRPr lang="tr-TR" sz="1400" dirty="0">
              <a:solidFill>
                <a:srgbClr val="3133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tr-TR" sz="1400" dirty="0">
                <a:solidFill>
                  <a:srgbClr val="3133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Sisteme yüklemiş olduğunuz dosyalar</a:t>
            </a:r>
          </a:p>
          <a:p>
            <a:r>
              <a:rPr lang="tr-TR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tr-TR" sz="1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Haraket</a:t>
            </a:r>
            <a:r>
              <a:rPr lang="tr-TR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ve Aşağılama İçerir’</a:t>
            </a:r>
            <a:r>
              <a:rPr lang="tr-TR" sz="1400" dirty="0">
                <a:solidFill>
                  <a:srgbClr val="3133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tr-TR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'Irkçı Söylem İçerir’,</a:t>
            </a:r>
            <a:r>
              <a:rPr lang="tr-TR" sz="1400" dirty="0">
                <a:solidFill>
                  <a:srgbClr val="3133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r>
              <a:rPr lang="tr-TR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'Cinsiyetçi Söylem İçerir’,</a:t>
            </a:r>
          </a:p>
          <a:p>
            <a:r>
              <a:rPr lang="tr-TR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'Küfür ve Kötü Söz İçerir' </a:t>
            </a:r>
            <a:r>
              <a:rPr lang="tr-TR" sz="1400" dirty="0">
                <a:solidFill>
                  <a:srgbClr val="3133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veya </a:t>
            </a:r>
          </a:p>
          <a:p>
            <a:r>
              <a:rPr lang="tr-TR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'Temiz İçerik' </a:t>
            </a:r>
            <a:r>
              <a:rPr lang="tr-TR" sz="1400" dirty="0">
                <a:solidFill>
                  <a:srgbClr val="3133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olacak şekilde tespit edilerek tarafınıza sunulmaktadır.</a:t>
            </a:r>
          </a:p>
        </p:txBody>
      </p:sp>
    </p:spTree>
    <p:extLst>
      <p:ext uri="{BB962C8B-B14F-4D97-AF65-F5344CB8AC3E}">
        <p14:creationId xmlns:p14="http://schemas.microsoft.com/office/powerpoint/2010/main" val="134435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E9DA73C-2046-4E86-B5B7-F582FCA9BC56}"/>
              </a:ext>
            </a:extLst>
          </p:cNvPr>
          <p:cNvSpPr/>
          <p:nvPr/>
        </p:nvSpPr>
        <p:spPr>
          <a:xfrm rot="5400000">
            <a:off x="8519983" y="3185985"/>
            <a:ext cx="6858000" cy="486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PROJE  İŞ  AKIŞI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C2358E-BBA5-49F4-BCF0-8D1325B3F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948" y="0"/>
            <a:ext cx="9533446" cy="12726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6562D0F-A38D-475E-87FE-55741A22F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895" y="1644907"/>
            <a:ext cx="9184210" cy="39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455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DEF5980-590A-4B90-96EB-7B9978343816}"/>
              </a:ext>
            </a:extLst>
          </p:cNvPr>
          <p:cNvSpPr/>
          <p:nvPr/>
        </p:nvSpPr>
        <p:spPr>
          <a:xfrm rot="5400000">
            <a:off x="8519983" y="3185985"/>
            <a:ext cx="6858000" cy="486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YOL  HARİTASI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851A1A-7FFE-447C-B269-928B5DF4F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948" y="0"/>
            <a:ext cx="9533446" cy="1272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B16B66-584C-402F-84E7-45DADA9AB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646" y="4527181"/>
            <a:ext cx="5331486" cy="18727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7781AC-8C86-490A-BCED-693082D74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553" y="2330819"/>
            <a:ext cx="3258867" cy="18331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429333-8061-4266-AF6F-11C99FD11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9006" y="1881760"/>
            <a:ext cx="3590339" cy="253802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9B995A6-5B89-418D-ACF8-D625EE762D45}"/>
              </a:ext>
            </a:extLst>
          </p:cNvPr>
          <p:cNvSpPr/>
          <p:nvPr/>
        </p:nvSpPr>
        <p:spPr>
          <a:xfrm>
            <a:off x="726739" y="1481977"/>
            <a:ext cx="104999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Ses ve dijital medya ürünlerinin (radyo programları, videolar vs.) içerikleri içerisindeki nefret söylemlerinin yapay zeka, maskeleme yöntemleri ile önceden tahmin edilerek sansürlenmesi</a:t>
            </a:r>
            <a:endParaRPr lang="tr-TR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961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67FCB-0497-447C-8E36-9B6BAA6A8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276" y="132914"/>
            <a:ext cx="9533446" cy="12726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4AA558B-BFCC-4735-9C98-B859A5A975EA}"/>
              </a:ext>
            </a:extLst>
          </p:cNvPr>
          <p:cNvSpPr/>
          <p:nvPr/>
        </p:nvSpPr>
        <p:spPr>
          <a:xfrm>
            <a:off x="1109255" y="1582340"/>
            <a:ext cx="9973489" cy="617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300000"/>
              </a:lnSpc>
            </a:pPr>
            <a:endParaRPr lang="tr-TR" sz="14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AD565D-91F6-44F8-B4BB-F9D858343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948" y="0"/>
            <a:ext cx="9533446" cy="1243914"/>
          </a:xfrm>
          <a:prstGeom prst="rect">
            <a:avLst/>
          </a:prstGeom>
        </p:spPr>
      </p:pic>
      <p:pic>
        <p:nvPicPr>
          <p:cNvPr id="2" name="Screen Recording (11.04.2023 13-03-43)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2FC1CAD3-8657-41B6-8749-9D5D5F42E4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133" t="-1330" r="15902" b="1330"/>
          <a:stretch/>
        </p:blipFill>
        <p:spPr>
          <a:xfrm>
            <a:off x="3608173" y="47429"/>
            <a:ext cx="4670854" cy="64265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FD84AA-C6D8-466A-896B-86938BA188AB}"/>
              </a:ext>
            </a:extLst>
          </p:cNvPr>
          <p:cNvSpPr/>
          <p:nvPr/>
        </p:nvSpPr>
        <p:spPr>
          <a:xfrm rot="5400000">
            <a:off x="8519983" y="3185985"/>
            <a:ext cx="6858000" cy="486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1342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DEF5980-590A-4B90-96EB-7B9978343816}"/>
              </a:ext>
            </a:extLst>
          </p:cNvPr>
          <p:cNvSpPr/>
          <p:nvPr/>
        </p:nvSpPr>
        <p:spPr>
          <a:xfrm rot="5400000">
            <a:off x="8519983" y="3185985"/>
            <a:ext cx="6858000" cy="486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lvl="0" algn="ctr" defTabSz="914400">
              <a:buClr>
                <a:srgbClr val="000000"/>
              </a:buClr>
              <a:buSzPts val="4000"/>
              <a:defRPr/>
            </a:pPr>
            <a:r>
              <a:rPr lang="en-US" b="1" kern="0" dirty="0">
                <a:solidFill>
                  <a:schemeClr val="bg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tr-TR" b="1" kern="0" dirty="0">
                <a:solidFill>
                  <a:schemeClr val="bg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</a:t>
            </a:r>
            <a:r>
              <a:rPr lang="en-US" b="1" kern="0" dirty="0" err="1">
                <a:solidFill>
                  <a:schemeClr val="bg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aylaşım</a:t>
            </a:r>
            <a:r>
              <a:rPr lang="en-US" b="1" kern="0" dirty="0">
                <a:solidFill>
                  <a:schemeClr val="bg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b="1" kern="0" dirty="0" err="1">
                <a:solidFill>
                  <a:schemeClr val="bg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organizasyon</a:t>
            </a:r>
            <a:r>
              <a:rPr lang="tr-TR" b="1" kern="0" dirty="0" err="1">
                <a:solidFill>
                  <a:schemeClr val="bg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ları</a:t>
            </a:r>
            <a:r>
              <a:rPr lang="tr-TR" b="1" kern="0" dirty="0">
                <a:solidFill>
                  <a:schemeClr val="bg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:</a:t>
            </a:r>
            <a:endParaRPr lang="en-US" b="1" kern="0" dirty="0">
              <a:solidFill>
                <a:schemeClr val="bg1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851A1A-7FFE-447C-B269-928B5DF4F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948" y="0"/>
            <a:ext cx="9533446" cy="1272650"/>
          </a:xfrm>
          <a:prstGeom prst="rect">
            <a:avLst/>
          </a:prstGeom>
        </p:spPr>
      </p:pic>
      <p:pic>
        <p:nvPicPr>
          <p:cNvPr id="4098" name="Picture 2" descr="Was ist GitHub?">
            <a:extLst>
              <a:ext uri="{FF2B5EF4-FFF2-40B4-BE49-F238E27FC236}">
                <a16:creationId xmlns:a16="http://schemas.microsoft.com/office/drawing/2014/main" id="{AC86EB15-4FA3-486E-940E-2BD9F0E79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334" y="2474924"/>
            <a:ext cx="2667001" cy="88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A0F73F-BA8D-4BD9-8B20-1EF10274D6D8}"/>
              </a:ext>
            </a:extLst>
          </p:cNvPr>
          <p:cNvSpPr/>
          <p:nvPr/>
        </p:nvSpPr>
        <p:spPr>
          <a:xfrm>
            <a:off x="1847334" y="3825993"/>
            <a:ext cx="31341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https://github.com/esmanp</a:t>
            </a:r>
          </a:p>
        </p:txBody>
      </p:sp>
      <p:pic>
        <p:nvPicPr>
          <p:cNvPr id="4100" name="Picture 4" descr="Hugging Face: Embracing Natural Language Processing - Digital Innovation  and Transformation">
            <a:extLst>
              <a:ext uri="{FF2B5EF4-FFF2-40B4-BE49-F238E27FC236}">
                <a16:creationId xmlns:a16="http://schemas.microsoft.com/office/drawing/2014/main" id="{67D6D2BB-241D-4E78-844D-4D181D6D6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58" y="1456702"/>
            <a:ext cx="35242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99660D-0271-4E04-AE04-985425E20C00}"/>
              </a:ext>
            </a:extLst>
          </p:cNvPr>
          <p:cNvSpPr/>
          <p:nvPr/>
        </p:nvSpPr>
        <p:spPr>
          <a:xfrm>
            <a:off x="6677755" y="3825993"/>
            <a:ext cx="3275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https://huggingface.co/ennp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A0A400-8EC6-47FE-9184-A35AC31074C2}"/>
              </a:ext>
            </a:extLst>
          </p:cNvPr>
          <p:cNvCxnSpPr>
            <a:cxnSpLocks/>
            <a:endCxn id="4" idx="0"/>
          </p:cNvCxnSpPr>
          <p:nvPr/>
        </p:nvCxnSpPr>
        <p:spPr>
          <a:xfrm flipV="1">
            <a:off x="5980671" y="0"/>
            <a:ext cx="0" cy="685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937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67FCB-0497-447C-8E36-9B6BAA6A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77" y="181281"/>
            <a:ext cx="9533446" cy="12726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103573E-372C-4E42-B746-11A2FE61E8B0}"/>
              </a:ext>
            </a:extLst>
          </p:cNvPr>
          <p:cNvSpPr/>
          <p:nvPr/>
        </p:nvSpPr>
        <p:spPr>
          <a:xfrm>
            <a:off x="1329277" y="3608822"/>
            <a:ext cx="8979244" cy="181588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endParaRPr lang="tr-TR" sz="1400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tr-TR" sz="140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tr-TR" sz="1400" b="1" dirty="0">
                <a:solidFill>
                  <a:srgbClr val="42B8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Hikmetli Bakışla Görmek </a:t>
            </a:r>
          </a:p>
          <a:p>
            <a:pPr algn="ctr"/>
            <a:endParaRPr lang="tr-TR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tr-TR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Manipülasyonlar ile dolu dijital dünyada doğruyu ve yanlışı gören göz olmak için kurulmuştur. </a:t>
            </a:r>
          </a:p>
          <a:p>
            <a:pPr algn="just"/>
            <a:endParaRPr lang="tr-TR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tr-TR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Amacımız veriler ışığında gördüklerimizi istatistik bilimi doğrultusunda anlaşılır şekilde gösterebilmektir. </a:t>
            </a:r>
            <a:endParaRPr lang="tr-T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tr-TR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7A0E9A-5C7C-4AD2-BFDB-7FD28B5E8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994" y="2199632"/>
            <a:ext cx="1965810" cy="18501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804402-1F30-474B-AD74-3860BAE3831E}"/>
              </a:ext>
            </a:extLst>
          </p:cNvPr>
          <p:cNvSpPr/>
          <p:nvPr/>
        </p:nvSpPr>
        <p:spPr>
          <a:xfrm rot="5400000">
            <a:off x="8519983" y="3185985"/>
            <a:ext cx="6858000" cy="486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TAKIM 	ADI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98AD22-DCDE-46DC-8E23-321FCD346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948" y="0"/>
            <a:ext cx="9533446" cy="12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153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67FCB-0497-447C-8E36-9B6BAA6A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77" y="181281"/>
            <a:ext cx="9533446" cy="1272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54AA3B2-200E-4322-A91C-5FB0E7FE4E5A}"/>
              </a:ext>
            </a:extLst>
          </p:cNvPr>
          <p:cNvSpPr/>
          <p:nvPr/>
        </p:nvSpPr>
        <p:spPr>
          <a:xfrm>
            <a:off x="1258348" y="2786074"/>
            <a:ext cx="9255213" cy="269304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numCol="2">
            <a:spAutoFit/>
          </a:bodyPr>
          <a:lstStyle/>
          <a:p>
            <a:pPr algn="just"/>
            <a:endParaRPr lang="tr-TR" sz="13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tr-TR" sz="13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Takım araştırmalarını yürütmek ve </a:t>
            </a:r>
          </a:p>
          <a:p>
            <a:pPr algn="just"/>
            <a:r>
              <a:rPr lang="tr-TR" sz="13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yönetmekten sorumludur. </a:t>
            </a:r>
          </a:p>
          <a:p>
            <a:pPr algn="just"/>
            <a:endParaRPr lang="tr-TR" sz="13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tr-TR" sz="13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American</a:t>
            </a:r>
            <a:r>
              <a:rPr lang="tr-TR" sz="1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Statistical </a:t>
            </a:r>
            <a:r>
              <a:rPr lang="tr-TR" sz="13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Associaton</a:t>
            </a:r>
            <a:r>
              <a:rPr lang="tr-TR" sz="1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tarafından ODTÜ’de</a:t>
            </a:r>
          </a:p>
          <a:p>
            <a:pPr algn="just"/>
            <a:r>
              <a:rPr lang="tr-TR" sz="1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düzenlenen Data </a:t>
            </a:r>
            <a:r>
              <a:rPr lang="tr-TR" sz="13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Fest</a:t>
            </a:r>
            <a:r>
              <a:rPr lang="tr-TR" sz="1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yarışmasında en iyi kavrayış ve </a:t>
            </a:r>
          </a:p>
          <a:p>
            <a:pPr algn="just"/>
            <a:r>
              <a:rPr lang="tr-TR" sz="1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iç görü birincilik ödülünü almıştır.</a:t>
            </a:r>
          </a:p>
          <a:p>
            <a:pPr algn="just"/>
            <a:endParaRPr lang="tr-TR" sz="13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tr-TR" sz="1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TÜBİTAK 2209-A Projesi kapsamında </a:t>
            </a:r>
            <a:r>
              <a:rPr lang="tr-TR" sz="13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Covid</a:t>
            </a:r>
            <a:r>
              <a:rPr lang="tr-TR" sz="1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-19’a bağlı</a:t>
            </a:r>
          </a:p>
          <a:p>
            <a:pPr algn="just"/>
            <a:r>
              <a:rPr lang="tr-TR" sz="13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pandeminin</a:t>
            </a:r>
            <a:r>
              <a:rPr lang="tr-TR" sz="1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Türkiye’nin Çevresel Performans Endeksi</a:t>
            </a:r>
          </a:p>
          <a:p>
            <a:pPr algn="just"/>
            <a:r>
              <a:rPr lang="tr-TR" sz="1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Üzerine etkisinin saptanması ve gelecek tahmini </a:t>
            </a:r>
          </a:p>
          <a:p>
            <a:pPr algn="just"/>
            <a:r>
              <a:rPr lang="tr-TR" sz="1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Projesi Yürütücülüğünü yapmıştır. </a:t>
            </a:r>
          </a:p>
          <a:p>
            <a:pPr algn="just"/>
            <a:endParaRPr lang="tr-TR" sz="13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62B22A-7D76-4804-BEF1-11BF4217D3CD}"/>
              </a:ext>
            </a:extLst>
          </p:cNvPr>
          <p:cNvSpPr/>
          <p:nvPr/>
        </p:nvSpPr>
        <p:spPr>
          <a:xfrm>
            <a:off x="950019" y="2109299"/>
            <a:ext cx="5062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tr-T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ESMA NUR PEHLİVANOĞLU - </a:t>
            </a:r>
            <a:r>
              <a:rPr lang="tr-TR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Takım Kaptanı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6F1417-4C90-4F41-B192-04BC8B1506FA}"/>
              </a:ext>
            </a:extLst>
          </p:cNvPr>
          <p:cNvSpPr/>
          <p:nvPr/>
        </p:nvSpPr>
        <p:spPr>
          <a:xfrm>
            <a:off x="5338196" y="3046764"/>
            <a:ext cx="5089321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/>
            <a:r>
              <a:rPr lang="tr-TR" sz="1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Yeni fikirleri ve kavramları hızlı bir şekilde kavrayabilen, kararlı ve dinamik bir ODTÜ İstatistik mezunudur. </a:t>
            </a:r>
          </a:p>
          <a:p>
            <a:pPr lvl="0" algn="just"/>
            <a:endParaRPr lang="tr-TR" sz="13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/>
            <a:r>
              <a:rPr lang="tr-TR" sz="1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Makine Öğrenimi, Yapay Zeka, Büyük Veri ve Veri Tabanı Yönetimi alanlarında yeni şeyler öğrenme konusunda meraklıdır.</a:t>
            </a:r>
          </a:p>
          <a:p>
            <a:pPr lvl="0" algn="just"/>
            <a:endParaRPr lang="tr-TR" sz="13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/>
            <a:r>
              <a:rPr lang="tr-TR" sz="1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 modelleme ve analiz alanında deneyimlidir.</a:t>
            </a:r>
          </a:p>
          <a:p>
            <a:pPr lvl="1" algn="just"/>
            <a:endParaRPr lang="tr-TR" sz="13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/>
            <a:r>
              <a:rPr lang="tr-TR" sz="1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Ayrıntılara ve zaman yönetimine dikkat ederek bir ekibin hem parçası hem de lideri olmaktan keyif alır. </a:t>
            </a:r>
            <a:endParaRPr lang="tr-TR" sz="13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F8DAEB-2FE1-43EE-9025-8280C33D8681}"/>
              </a:ext>
            </a:extLst>
          </p:cNvPr>
          <p:cNvSpPr/>
          <p:nvPr/>
        </p:nvSpPr>
        <p:spPr>
          <a:xfrm>
            <a:off x="1037117" y="2608976"/>
            <a:ext cx="9697673" cy="32297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5856D7-3FAE-4953-8480-120417E9B71C}"/>
              </a:ext>
            </a:extLst>
          </p:cNvPr>
          <p:cNvSpPr/>
          <p:nvPr/>
        </p:nvSpPr>
        <p:spPr>
          <a:xfrm rot="5400000">
            <a:off x="8519983" y="3185985"/>
            <a:ext cx="6858000" cy="486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EKİP BİLGİSİ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F1DB99-8979-4C41-94AA-AD1DAC12F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948" y="0"/>
            <a:ext cx="9533446" cy="12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1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67FCB-0497-447C-8E36-9B6BAA6A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77" y="181281"/>
            <a:ext cx="9533446" cy="12726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4AA558B-BFCC-4735-9C98-B859A5A975EA}"/>
              </a:ext>
            </a:extLst>
          </p:cNvPr>
          <p:cNvSpPr/>
          <p:nvPr/>
        </p:nvSpPr>
        <p:spPr>
          <a:xfrm>
            <a:off x="1109255" y="1582340"/>
            <a:ext cx="997348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tr-TR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İnternet Üzerinden TV (OTT), Kullanıcıların TV/video içeriğine geleneksel bir kablo veya uydu sağlayıcıya gerek duymadan doğrudan internet ile tablet, telefon, dizüstü/masaüstü ve televizyon </a:t>
            </a:r>
            <a:r>
              <a:rPr lang="tr-TR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vb</a:t>
            </a:r>
            <a:r>
              <a:rPr lang="tr-TR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çeşitli cihazlardan erişebilmesidir. </a:t>
            </a:r>
          </a:p>
          <a:p>
            <a:pPr lvl="0" algn="just"/>
            <a:endParaRPr lang="tr-TR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/>
            <a:r>
              <a:rPr lang="tr-TR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akış veya kayıtlı video (VOD) formatında sunulabildiği gibi farklı türleri de mevcuttur: OTT video akışı, OTT müzik akışı, OTT mesajlaşma ve OTT sesli arama platformları.</a:t>
            </a:r>
            <a:endParaRPr lang="tr-TR" sz="1400" b="1" u="sng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200000"/>
              </a:lnSpc>
            </a:pPr>
            <a:r>
              <a:rPr lang="tr-TR" sz="2000" b="1" u="sng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Odak Alınan Sorun/Problem</a:t>
            </a:r>
          </a:p>
          <a:p>
            <a:pPr algn="just"/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Bu platformlar aracılığı ile yayınlanan kimi </a:t>
            </a:r>
            <a:r>
              <a:rPr lang="tr-TR" sz="1400" dirty="0" err="1">
                <a:latin typeface="Arial" panose="020B0604020202020204" pitchFamily="34" charset="0"/>
                <a:cs typeface="Arial" panose="020B0604020202020204" pitchFamily="34" charset="0"/>
              </a:rPr>
              <a:t>Podcast</a:t>
            </a:r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 veya dizi film gibi içerikler; intihara yönlendirme, çocuk istismarı, müstehcenlik, taraflı  ırkçı  veya herhangi bir etnik grubu yeren söylemler barındırabilmektir.</a:t>
            </a:r>
          </a:p>
          <a:p>
            <a:pPr algn="just"/>
            <a:endParaRPr lang="tr-T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tr-TR" sz="2000" b="1" u="sng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Sağlanan Çözüm </a:t>
            </a:r>
          </a:p>
          <a:p>
            <a:pPr algn="just"/>
            <a:endParaRPr lang="tr-TR" sz="1400" b="1" u="sng" dirty="0">
              <a:solidFill>
                <a:srgbClr val="42B85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tr-TR" sz="14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 açıdan içeriğin analizi </a:t>
            </a:r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, dünyanın her yerine ulaşabilen ve yurt içi- yurt dışı abone alabilen OTT şirketleri ile bu platformları kullanan müşteriler açısından </a:t>
            </a:r>
            <a:r>
              <a:rPr lang="tr-TR" sz="14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önem kazanmaktadır</a:t>
            </a:r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tr-T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Müşteri açısından izleyeceği /dinleyeceği veya OTT şirketleri için ise platformlarına eklenecek olan </a:t>
            </a:r>
            <a:r>
              <a:rPr lang="tr-TR" sz="14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ses ve dijital medya ürünlerinin (radyo programları, videolar vs.) içeriğini öncesinde görerek karar alabilmesine yönelik bir </a:t>
            </a:r>
            <a:r>
              <a:rPr lang="tr-TR" sz="14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arayüz</a:t>
            </a:r>
            <a:r>
              <a:rPr lang="tr-TR" sz="14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ile bu probleme yönelik yardımcı olabilmek hedeflenmiştir.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726ECC-18CE-449F-89D3-465C4E9E69A0}"/>
              </a:ext>
            </a:extLst>
          </p:cNvPr>
          <p:cNvSpPr/>
          <p:nvPr/>
        </p:nvSpPr>
        <p:spPr>
          <a:xfrm rot="5400000">
            <a:off x="8519983" y="3185985"/>
            <a:ext cx="6858000" cy="486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PROBLEM / ÇÖZÜM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0C4EDA-1514-4EAA-A09D-F9FC731A0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948" y="0"/>
            <a:ext cx="9533446" cy="12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46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67FCB-0497-447C-8E36-9B6BAA6A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77" y="181281"/>
            <a:ext cx="9533446" cy="12726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2726ECC-18CE-449F-89D3-465C4E9E69A0}"/>
              </a:ext>
            </a:extLst>
          </p:cNvPr>
          <p:cNvSpPr/>
          <p:nvPr/>
        </p:nvSpPr>
        <p:spPr>
          <a:xfrm rot="5400000">
            <a:off x="8519983" y="3185985"/>
            <a:ext cx="6858000" cy="486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PROBLEM / ÇÖZÜM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0C4EDA-1514-4EAA-A09D-F9FC731A0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948" y="0"/>
            <a:ext cx="9533446" cy="12726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87D136-246F-4A97-A16F-E8D3DA228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126" y="2804985"/>
            <a:ext cx="3331691" cy="3768811"/>
          </a:xfrm>
          <a:prstGeom prst="rect">
            <a:avLst/>
          </a:prstGeom>
        </p:spPr>
      </p:pic>
      <p:pic>
        <p:nvPicPr>
          <p:cNvPr id="1026" name="Picture 2" descr="TRT Akademi Dergisi 15. Sayı Medyada Nefret Söylemi - TRT Akademi Dergi">
            <a:extLst>
              <a:ext uri="{FF2B5EF4-FFF2-40B4-BE49-F238E27FC236}">
                <a16:creationId xmlns:a16="http://schemas.microsoft.com/office/drawing/2014/main" id="{7CB7ECAB-C8EA-4B76-ADF1-397ACAE5B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126" y="1501641"/>
            <a:ext cx="3331691" cy="117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81D0E2-CF8B-41E1-B7F2-A3B77DCFF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7354" y="2147244"/>
            <a:ext cx="6278520" cy="256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04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67FCB-0497-447C-8E36-9B6BAA6A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77" y="181281"/>
            <a:ext cx="9533446" cy="1272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80C3DC-93E1-4C87-B2BD-EB9AE2372793}"/>
              </a:ext>
            </a:extLst>
          </p:cNvPr>
          <p:cNvSpPr/>
          <p:nvPr/>
        </p:nvSpPr>
        <p:spPr>
          <a:xfrm>
            <a:off x="830131" y="1581710"/>
            <a:ext cx="2044149" cy="7681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300000"/>
              </a:lnSpc>
            </a:pPr>
            <a:r>
              <a:rPr lang="tr-TR" b="1" u="sng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Uygulama Biçimi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75DC06-0D2F-4688-85AC-7F33F18820F2}"/>
              </a:ext>
            </a:extLst>
          </p:cNvPr>
          <p:cNvSpPr/>
          <p:nvPr/>
        </p:nvSpPr>
        <p:spPr>
          <a:xfrm>
            <a:off x="3603225" y="4560712"/>
            <a:ext cx="411891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Ürün Ortaya Çıkarma</a:t>
            </a:r>
            <a:endParaRPr lang="tr-T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tr-TR" sz="1400" dirty="0" err="1">
                <a:latin typeface="Arial" panose="020B0604020202020204" pitchFamily="34" charset="0"/>
                <a:cs typeface="Arial" panose="020B0604020202020204" pitchFamily="34" charset="0"/>
              </a:rPr>
              <a:t>Arayüz</a:t>
            </a:r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 aracılığı ile verilen video veya ses dosyasının yazı metnine çevrilerek,  içeriğinin  incelenmesine yönelik olarak, elde edilen modelin metin üzerinde kullanılması ve sonucun sunulması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497AB2-87C1-4E6A-8EC2-2DFC66350AAC}"/>
              </a:ext>
            </a:extLst>
          </p:cNvPr>
          <p:cNvSpPr/>
          <p:nvPr/>
        </p:nvSpPr>
        <p:spPr>
          <a:xfrm>
            <a:off x="1820092" y="2565312"/>
            <a:ext cx="4491279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Veri Ön İşleme</a:t>
            </a:r>
          </a:p>
          <a:p>
            <a:pPr algn="just"/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Sözcüklere Ayırma, </a:t>
            </a:r>
          </a:p>
          <a:p>
            <a:pPr algn="just"/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Küçük Harfe Çevirme ,</a:t>
            </a:r>
          </a:p>
          <a:p>
            <a:pPr algn="just"/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Noktalama İşaretleri</a:t>
            </a:r>
          </a:p>
          <a:p>
            <a:pPr algn="just"/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Köklere Ayırma </a:t>
            </a:r>
          </a:p>
          <a:p>
            <a:pPr algn="just"/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işlemlerinin gerçekleştirilmesi</a:t>
            </a:r>
          </a:p>
          <a:p>
            <a:pPr algn="just"/>
            <a:endParaRPr lang="tr-T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5D6CBB-80C1-402A-9D47-8F89EDA5822D}"/>
              </a:ext>
            </a:extLst>
          </p:cNvPr>
          <p:cNvSpPr/>
          <p:nvPr/>
        </p:nvSpPr>
        <p:spPr>
          <a:xfrm>
            <a:off x="7222786" y="2349869"/>
            <a:ext cx="415555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tr-T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Veri Modelleme</a:t>
            </a:r>
          </a:p>
          <a:p>
            <a:pPr algn="just"/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Makine öğrenmesi yöntemleri ve çeşitli parametreleri ile </a:t>
            </a:r>
            <a:r>
              <a:rPr lang="tr-TR" sz="1400" dirty="0" err="1">
                <a:latin typeface="Arial" panose="020B0604020202020204" pitchFamily="34" charset="0"/>
                <a:cs typeface="Arial" panose="020B0604020202020204" pitchFamily="34" charset="0"/>
              </a:rPr>
              <a:t>fastText</a:t>
            </a:r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 ve BERT gibi eğitilmiş Türkçe dil modelleri ile en uygun algoritma ve en iyi parametrelerinin tespit edilerek doğruluk metriklerince en yüksek başarıya sahip modelin oluşturulması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278514-7F02-4C7E-9E6B-330B1DD45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131" y="2708214"/>
            <a:ext cx="836426" cy="864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6DC0F5-1BCC-4001-B752-80E5CEA65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256" y="2709137"/>
            <a:ext cx="900000" cy="8630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4F7E71-93B5-47FF-8951-4DB9B001C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962" y="4684370"/>
            <a:ext cx="900000" cy="9135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92DEA14-B7A5-4BC6-8A7D-D9D69F85BF0B}"/>
              </a:ext>
            </a:extLst>
          </p:cNvPr>
          <p:cNvSpPr/>
          <p:nvPr/>
        </p:nvSpPr>
        <p:spPr>
          <a:xfrm rot="5400000">
            <a:off x="8519983" y="3185985"/>
            <a:ext cx="6858000" cy="486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HANGİ YÖNTEMLE ÇÖZÜM GELİŞTİRİLDİ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58D46C-0E6B-4CDB-B029-3C25E468F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948" y="0"/>
            <a:ext cx="9533446" cy="12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978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67FCB-0497-447C-8E36-9B6BAA6A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77" y="181281"/>
            <a:ext cx="9533446" cy="1272650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4D39595-5124-4A2C-929C-EB3752F7C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372452"/>
              </p:ext>
            </p:extLst>
          </p:nvPr>
        </p:nvGraphicFramePr>
        <p:xfrm>
          <a:off x="1070758" y="2910491"/>
          <a:ext cx="8412627" cy="2050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435">
                  <a:extLst>
                    <a:ext uri="{9D8B030D-6E8A-4147-A177-3AD203B41FA5}">
                      <a16:colId xmlns:a16="http://schemas.microsoft.com/office/drawing/2014/main" val="2937873279"/>
                    </a:ext>
                  </a:extLst>
                </a:gridCol>
                <a:gridCol w="4730192">
                  <a:extLst>
                    <a:ext uri="{9D8B030D-6E8A-4147-A177-3AD203B41FA5}">
                      <a16:colId xmlns:a16="http://schemas.microsoft.com/office/drawing/2014/main" val="31699319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Ön İşleme Aşaması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Çıktı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543087"/>
                  </a:ext>
                </a:extLst>
              </a:tr>
              <a:tr h="331750"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Sözcüklere Ayırma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‘Kadınlar’,’ için’, ‘</a:t>
                      </a:r>
                      <a:r>
                        <a:rPr lang="tr-TR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en’,’iyi</a:t>
                      </a:r>
                      <a:r>
                        <a:rPr lang="tr-T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’,’ meslek’, ‘öğretmenlik’ ,’.’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303941"/>
                  </a:ext>
                </a:extLst>
              </a:tr>
              <a:tr h="297573"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Küçük Harfe Çevirme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‘kadınlar’,’ için’, ‘</a:t>
                      </a:r>
                      <a:r>
                        <a:rPr lang="tr-TR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en’,’iyi</a:t>
                      </a:r>
                      <a:r>
                        <a:rPr lang="tr-T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’,’ meslek’, ‘öğretmenlik’ ,’.’</a:t>
                      </a:r>
                    </a:p>
                    <a:p>
                      <a:endParaRPr lang="tr-TR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228385"/>
                  </a:ext>
                </a:extLst>
              </a:tr>
              <a:tr h="563974"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Noktalama İşaretleri ve Sayıların Silinmesi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‘kadınlar’,’ için’, ‘</a:t>
                      </a:r>
                      <a:r>
                        <a:rPr lang="tr-TR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en’,’iyi</a:t>
                      </a:r>
                      <a:r>
                        <a:rPr lang="tr-T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’,’ meslek’, ‘öğretmenlik’ </a:t>
                      </a:r>
                    </a:p>
                    <a:p>
                      <a:endParaRPr lang="tr-TR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6763749"/>
                  </a:ext>
                </a:extLst>
              </a:tr>
              <a:tr h="331750"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Köklere Ayırma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‘kat’, ‘iç’, ‘en’,’ iyi’, ‘meslek’, ‘öğretmenlik’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205001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8008FB2F-7E21-4259-BAA5-63AC4977F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32" y="1553414"/>
            <a:ext cx="836426" cy="864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B5EBD3A-B76D-4FC9-B96C-D85293C79D07}"/>
              </a:ext>
            </a:extLst>
          </p:cNvPr>
          <p:cNvSpPr/>
          <p:nvPr/>
        </p:nvSpPr>
        <p:spPr>
          <a:xfrm>
            <a:off x="1784865" y="1627700"/>
            <a:ext cx="33652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tr-TR" sz="3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 Ön İşleme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32727E-7E6E-45EC-AD2A-376E5C4B645A}"/>
              </a:ext>
            </a:extLst>
          </p:cNvPr>
          <p:cNvSpPr/>
          <p:nvPr/>
        </p:nvSpPr>
        <p:spPr>
          <a:xfrm>
            <a:off x="6505529" y="1661678"/>
            <a:ext cx="54434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b="1" dirty="0" err="1">
                <a:solidFill>
                  <a:srgbClr val="AF00DB"/>
                </a:solidFill>
              </a:rPr>
              <a:t>from</a:t>
            </a:r>
            <a:r>
              <a:rPr lang="tr-TR" sz="1400" b="1" dirty="0">
                <a:solidFill>
                  <a:srgbClr val="000000"/>
                </a:solidFill>
              </a:rPr>
              <a:t>  </a:t>
            </a:r>
            <a:r>
              <a:rPr lang="tr-TR" sz="1400" b="1" dirty="0" err="1">
                <a:solidFill>
                  <a:srgbClr val="000000"/>
                </a:solidFill>
              </a:rPr>
              <a:t>nltk.tokenize</a:t>
            </a:r>
            <a:r>
              <a:rPr lang="tr-TR" sz="1400" b="1" dirty="0">
                <a:solidFill>
                  <a:srgbClr val="000000"/>
                </a:solidFill>
              </a:rPr>
              <a:t>  </a:t>
            </a:r>
            <a:r>
              <a:rPr lang="tr-TR" sz="1400" b="1" dirty="0" err="1">
                <a:solidFill>
                  <a:srgbClr val="AF00DB"/>
                </a:solidFill>
              </a:rPr>
              <a:t>import</a:t>
            </a:r>
            <a:r>
              <a:rPr lang="tr-TR" sz="1400" b="1" dirty="0">
                <a:solidFill>
                  <a:srgbClr val="000000"/>
                </a:solidFill>
              </a:rPr>
              <a:t>  </a:t>
            </a:r>
            <a:r>
              <a:rPr lang="tr-TR" sz="1400" b="1" dirty="0" err="1">
                <a:solidFill>
                  <a:srgbClr val="000000"/>
                </a:solidFill>
              </a:rPr>
              <a:t>RegexpTokenizer</a:t>
            </a:r>
            <a:endParaRPr lang="tr-TR" sz="1400" b="1" dirty="0">
              <a:solidFill>
                <a:srgbClr val="000000"/>
              </a:solidFill>
            </a:endParaRPr>
          </a:p>
          <a:p>
            <a:endParaRPr lang="tr-TR" sz="1400" b="1" dirty="0">
              <a:solidFill>
                <a:srgbClr val="AF00DB"/>
              </a:solidFill>
            </a:endParaRPr>
          </a:p>
          <a:p>
            <a:r>
              <a:rPr lang="tr-TR" sz="1400" b="1" dirty="0" err="1">
                <a:solidFill>
                  <a:srgbClr val="AF00DB"/>
                </a:solidFill>
              </a:rPr>
              <a:t>from</a:t>
            </a:r>
            <a:r>
              <a:rPr lang="tr-TR" sz="1400" b="1" dirty="0">
                <a:solidFill>
                  <a:srgbClr val="000000"/>
                </a:solidFill>
              </a:rPr>
              <a:t>  </a:t>
            </a:r>
            <a:r>
              <a:rPr lang="tr-TR" sz="1400" b="1" dirty="0" err="1">
                <a:solidFill>
                  <a:srgbClr val="000000"/>
                </a:solidFill>
              </a:rPr>
              <a:t>TurkishStemmer</a:t>
            </a:r>
            <a:r>
              <a:rPr lang="tr-TR" sz="1400" b="1" dirty="0">
                <a:solidFill>
                  <a:srgbClr val="000000"/>
                </a:solidFill>
              </a:rPr>
              <a:t>  </a:t>
            </a:r>
            <a:r>
              <a:rPr lang="tr-TR" sz="1400" b="1" dirty="0" err="1">
                <a:solidFill>
                  <a:srgbClr val="AF00DB"/>
                </a:solidFill>
              </a:rPr>
              <a:t>import</a:t>
            </a:r>
            <a:r>
              <a:rPr lang="tr-TR" sz="1400" b="1" dirty="0">
                <a:solidFill>
                  <a:srgbClr val="000000"/>
                </a:solidFill>
              </a:rPr>
              <a:t>  </a:t>
            </a:r>
            <a:r>
              <a:rPr lang="tr-TR" sz="1400" b="1" dirty="0" err="1">
                <a:solidFill>
                  <a:srgbClr val="000000"/>
                </a:solidFill>
              </a:rPr>
              <a:t>TurkishStemmer</a:t>
            </a:r>
            <a:endParaRPr lang="tr-TR" sz="1400" b="1" dirty="0">
              <a:solidFill>
                <a:srgbClr val="000000"/>
              </a:solidFill>
            </a:endParaRPr>
          </a:p>
          <a:p>
            <a:endParaRPr lang="tr-TR" sz="12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BFA8E1-3D3F-44D2-A180-61BBBA916644}"/>
              </a:ext>
            </a:extLst>
          </p:cNvPr>
          <p:cNvSpPr/>
          <p:nvPr/>
        </p:nvSpPr>
        <p:spPr>
          <a:xfrm rot="5400000">
            <a:off x="8519983" y="3185985"/>
            <a:ext cx="6858000" cy="486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YAPILAN TEKNİK ÇALIŞMALAR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732AE0-324A-4433-A69A-82CB50403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948" y="0"/>
            <a:ext cx="9533446" cy="12726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D5DD72-E93C-4AC1-B0F6-E28BDC47DB69}"/>
              </a:ext>
            </a:extLst>
          </p:cNvPr>
          <p:cNvSpPr/>
          <p:nvPr/>
        </p:nvSpPr>
        <p:spPr>
          <a:xfrm>
            <a:off x="961353" y="2602714"/>
            <a:ext cx="4114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tr-TR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Tablo1.Ön İşleme Çıktısı (</a:t>
            </a:r>
            <a:r>
              <a:rPr lang="tr-TR" sz="14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Pre-Processing</a:t>
            </a:r>
            <a:r>
              <a:rPr lang="tr-TR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r>
              <a:rPr lang="tr-TR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399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67FCB-0497-447C-8E36-9B6BAA6A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77" y="181281"/>
            <a:ext cx="9533446" cy="12726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008FB2F-7E21-4259-BAA5-63AC4977F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32" y="1553414"/>
            <a:ext cx="836426" cy="864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B5EBD3A-B76D-4FC9-B96C-D85293C79D07}"/>
              </a:ext>
            </a:extLst>
          </p:cNvPr>
          <p:cNvSpPr/>
          <p:nvPr/>
        </p:nvSpPr>
        <p:spPr>
          <a:xfrm>
            <a:off x="1784865" y="1627700"/>
            <a:ext cx="36768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tr-TR" sz="3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 Modelleme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457B68-CBAB-415C-831E-AD95E93F5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45" y="1553414"/>
            <a:ext cx="900000" cy="8630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1B10BA5-3248-47BA-A8F6-25A7BAE67621}"/>
              </a:ext>
            </a:extLst>
          </p:cNvPr>
          <p:cNvSpPr/>
          <p:nvPr/>
        </p:nvSpPr>
        <p:spPr>
          <a:xfrm>
            <a:off x="1092646" y="2975062"/>
            <a:ext cx="9679461" cy="1728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5080" lvl="0" indent="-361950" algn="just">
              <a:spcBef>
                <a:spcPts val="1010"/>
              </a:spcBef>
              <a:buClr>
                <a:srgbClr val="3F3A33"/>
              </a:buClr>
              <a:buSzPts val="2100"/>
              <a:buFont typeface="Caladea"/>
              <a:buChar char="-"/>
            </a:pPr>
            <a:r>
              <a:rPr lang="en-US" sz="1600" b="1" dirty="0" err="1">
                <a:solidFill>
                  <a:schemeClr val="accent2"/>
                </a:solidFill>
                <a:latin typeface="Arial" panose="020B0604020202020204" pitchFamily="34" charset="0"/>
                <a:ea typeface="Caladea"/>
                <a:cs typeface="Arial" panose="020B0604020202020204" pitchFamily="34" charset="0"/>
                <a:sym typeface="Caladea"/>
              </a:rPr>
              <a:t>Klasik</a:t>
            </a:r>
            <a:r>
              <a:rPr lang="en-US" sz="1600" b="1" dirty="0">
                <a:solidFill>
                  <a:schemeClr val="accent2"/>
                </a:solidFill>
                <a:latin typeface="Arial" panose="020B0604020202020204" pitchFamily="34" charset="0"/>
                <a:ea typeface="Caladea"/>
                <a:cs typeface="Arial" panose="020B0604020202020204" pitchFamily="34" charset="0"/>
                <a:sym typeface="Caladea"/>
              </a:rPr>
              <a:t> </a:t>
            </a:r>
            <a:r>
              <a:rPr lang="en-US" sz="1600" b="1" dirty="0" err="1">
                <a:solidFill>
                  <a:schemeClr val="accent2"/>
                </a:solidFill>
                <a:latin typeface="Arial" panose="020B0604020202020204" pitchFamily="34" charset="0"/>
                <a:ea typeface="Caladea"/>
                <a:cs typeface="Arial" panose="020B0604020202020204" pitchFamily="34" charset="0"/>
                <a:sym typeface="Caladea"/>
              </a:rPr>
              <a:t>makine</a:t>
            </a:r>
            <a:r>
              <a:rPr lang="en-US" sz="1600" b="1" dirty="0">
                <a:solidFill>
                  <a:schemeClr val="accent2"/>
                </a:solidFill>
                <a:latin typeface="Arial" panose="020B0604020202020204" pitchFamily="34" charset="0"/>
                <a:ea typeface="Caladea"/>
                <a:cs typeface="Arial" panose="020B0604020202020204" pitchFamily="34" charset="0"/>
                <a:sym typeface="Caladea"/>
              </a:rPr>
              <a:t> </a:t>
            </a:r>
            <a:r>
              <a:rPr lang="en-US" sz="1600" b="1" dirty="0" err="1">
                <a:solidFill>
                  <a:schemeClr val="accent2"/>
                </a:solidFill>
                <a:latin typeface="Arial" panose="020B0604020202020204" pitchFamily="34" charset="0"/>
                <a:ea typeface="Caladea"/>
                <a:cs typeface="Arial" panose="020B0604020202020204" pitchFamily="34" charset="0"/>
                <a:sym typeface="Caladea"/>
              </a:rPr>
              <a:t>öğrenmesi</a:t>
            </a:r>
            <a:r>
              <a:rPr lang="en-US" sz="1600" b="1" dirty="0">
                <a:solidFill>
                  <a:schemeClr val="accent2"/>
                </a:solidFill>
                <a:latin typeface="Arial" panose="020B0604020202020204" pitchFamily="34" charset="0"/>
                <a:ea typeface="Caladea"/>
                <a:cs typeface="Arial" panose="020B0604020202020204" pitchFamily="34" charset="0"/>
                <a:sym typeface="Caladea"/>
              </a:rPr>
              <a:t> </a:t>
            </a:r>
            <a:r>
              <a:rPr lang="en-US" sz="1600" b="1" dirty="0" err="1">
                <a:solidFill>
                  <a:schemeClr val="accent2"/>
                </a:solidFill>
                <a:latin typeface="Arial" panose="020B0604020202020204" pitchFamily="34" charset="0"/>
                <a:ea typeface="Caladea"/>
                <a:cs typeface="Arial" panose="020B0604020202020204" pitchFamily="34" charset="0"/>
                <a:sym typeface="Caladea"/>
              </a:rPr>
              <a:t>yöntemleri</a:t>
            </a:r>
            <a:r>
              <a:rPr lang="en-US" sz="1600" b="1" dirty="0">
                <a:solidFill>
                  <a:schemeClr val="accent2"/>
                </a:solidFill>
                <a:latin typeface="Arial" panose="020B0604020202020204" pitchFamily="34" charset="0"/>
                <a:ea typeface="Caladea"/>
                <a:cs typeface="Arial" panose="020B0604020202020204" pitchFamily="34" charset="0"/>
                <a:sym typeface="Caladea"/>
              </a:rPr>
              <a:t> </a:t>
            </a:r>
            <a:r>
              <a:rPr lang="tr-TR" sz="1600" dirty="0">
                <a:latin typeface="Arial" panose="020B0604020202020204" pitchFamily="34" charset="0"/>
                <a:ea typeface="Caladea"/>
                <a:cs typeface="Arial" panose="020B0604020202020204" pitchFamily="34" charset="0"/>
                <a:sym typeface="Caladea"/>
              </a:rPr>
              <a:t>uygulanmıştır.</a:t>
            </a:r>
          </a:p>
          <a:p>
            <a:pPr marL="457200" marR="5080" lvl="0" indent="-361950" algn="just">
              <a:spcBef>
                <a:spcPts val="1010"/>
              </a:spcBef>
              <a:buClr>
                <a:srgbClr val="3F3A33"/>
              </a:buClr>
              <a:buSzPts val="2100"/>
              <a:buFont typeface="Caladea"/>
              <a:buChar char="-"/>
            </a:pPr>
            <a:endParaRPr lang="en-US" sz="1600" dirty="0">
              <a:solidFill>
                <a:srgbClr val="3F3A33"/>
              </a:solidFill>
              <a:latin typeface="Arial" panose="020B0604020202020204" pitchFamily="34" charset="0"/>
              <a:ea typeface="Caladea"/>
              <a:cs typeface="Arial" panose="020B0604020202020204" pitchFamily="34" charset="0"/>
              <a:sym typeface="Caladea"/>
            </a:endParaRPr>
          </a:p>
          <a:p>
            <a:pPr marL="457200" marR="5080" lvl="0" indent="-361950" algn="just">
              <a:buClr>
                <a:srgbClr val="3F3A33"/>
              </a:buClr>
              <a:buSzPts val="2100"/>
              <a:buFont typeface="Caladea"/>
              <a:buChar char="-"/>
            </a:pPr>
            <a:r>
              <a:rPr lang="en-US" sz="1600" b="1" dirty="0" err="1">
                <a:solidFill>
                  <a:schemeClr val="accent2"/>
                </a:solidFill>
                <a:latin typeface="Arial" panose="020B0604020202020204" pitchFamily="34" charset="0"/>
                <a:ea typeface="Caladea"/>
                <a:cs typeface="Arial" panose="020B0604020202020204" pitchFamily="34" charset="0"/>
                <a:sym typeface="Caladea"/>
              </a:rPr>
              <a:t>Transformatör</a:t>
            </a:r>
            <a:r>
              <a:rPr lang="en-US" sz="1600" b="1" dirty="0">
                <a:solidFill>
                  <a:schemeClr val="accent2"/>
                </a:solidFill>
                <a:latin typeface="Arial" panose="020B0604020202020204" pitchFamily="34" charset="0"/>
                <a:ea typeface="Caladea"/>
                <a:cs typeface="Arial" panose="020B0604020202020204" pitchFamily="34" charset="0"/>
                <a:sym typeface="Caladea"/>
              </a:rPr>
              <a:t> </a:t>
            </a:r>
            <a:r>
              <a:rPr lang="en-US" sz="1600" b="1" dirty="0" err="1">
                <a:solidFill>
                  <a:schemeClr val="accent2"/>
                </a:solidFill>
                <a:latin typeface="Arial" panose="020B0604020202020204" pitchFamily="34" charset="0"/>
                <a:ea typeface="Caladea"/>
                <a:cs typeface="Arial" panose="020B0604020202020204" pitchFamily="34" charset="0"/>
                <a:sym typeface="Caladea"/>
              </a:rPr>
              <a:t>tabanlı</a:t>
            </a:r>
            <a:r>
              <a:rPr lang="tr-TR" sz="1600" b="1" dirty="0">
                <a:solidFill>
                  <a:schemeClr val="accent2"/>
                </a:solidFill>
                <a:latin typeface="Arial" panose="020B0604020202020204" pitchFamily="34" charset="0"/>
                <a:ea typeface="Caladea"/>
                <a:cs typeface="Arial" panose="020B0604020202020204" pitchFamily="34" charset="0"/>
                <a:sym typeface="Caladea"/>
              </a:rPr>
              <a:t> </a:t>
            </a:r>
            <a:r>
              <a:rPr lang="tr-TR" sz="1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eğitilmiş Türkçe dil modelleri </a:t>
            </a: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ile en uygun algoritma ve en iyi parametrelerinin tespit edilerek en yüksek başarıya sahip modelin oluşturulması </a:t>
            </a:r>
            <a:r>
              <a:rPr lang="en-US" sz="1600" dirty="0" err="1">
                <a:latin typeface="Arial" panose="020B0604020202020204" pitchFamily="34" charset="0"/>
                <a:ea typeface="Caladea"/>
                <a:cs typeface="Arial" panose="020B0604020202020204" pitchFamily="34" charset="0"/>
                <a:sym typeface="Caladea"/>
              </a:rPr>
              <a:t>için</a:t>
            </a:r>
            <a:r>
              <a:rPr lang="en-US" sz="1600" dirty="0">
                <a:latin typeface="Arial" panose="020B0604020202020204" pitchFamily="34" charset="0"/>
                <a:ea typeface="Caladea"/>
                <a:cs typeface="Arial" panose="020B0604020202020204" pitchFamily="34" charset="0"/>
                <a:sym typeface="Caladea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adea"/>
                <a:cs typeface="Arial" panose="020B0604020202020204" pitchFamily="34" charset="0"/>
                <a:sym typeface="Caladea"/>
              </a:rPr>
              <a:t>deneme</a:t>
            </a:r>
            <a:r>
              <a:rPr lang="en-US" sz="1600" dirty="0">
                <a:latin typeface="Arial" panose="020B0604020202020204" pitchFamily="34" charset="0"/>
                <a:ea typeface="Caladea"/>
                <a:cs typeface="Arial" panose="020B0604020202020204" pitchFamily="34" charset="0"/>
                <a:sym typeface="Caladea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adea"/>
                <a:cs typeface="Arial" panose="020B0604020202020204" pitchFamily="34" charset="0"/>
                <a:sym typeface="Caladea"/>
              </a:rPr>
              <a:t>ve</a:t>
            </a:r>
            <a:r>
              <a:rPr lang="en-US" sz="1600" dirty="0">
                <a:latin typeface="Arial" panose="020B0604020202020204" pitchFamily="34" charset="0"/>
                <a:ea typeface="Caladea"/>
                <a:cs typeface="Arial" panose="020B0604020202020204" pitchFamily="34" charset="0"/>
                <a:sym typeface="Caladea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adea"/>
                <a:cs typeface="Arial" panose="020B0604020202020204" pitchFamily="34" charset="0"/>
                <a:sym typeface="Caladea"/>
              </a:rPr>
              <a:t>araştırma</a:t>
            </a:r>
            <a:r>
              <a:rPr lang="tr-TR" sz="1600" dirty="0" err="1">
                <a:latin typeface="Arial" panose="020B0604020202020204" pitchFamily="34" charset="0"/>
                <a:ea typeface="Caladea"/>
                <a:cs typeface="Arial" panose="020B0604020202020204" pitchFamily="34" charset="0"/>
                <a:sym typeface="Caladea"/>
              </a:rPr>
              <a:t>lar</a:t>
            </a:r>
            <a:r>
              <a:rPr lang="en-US" sz="1600" dirty="0">
                <a:latin typeface="Arial" panose="020B0604020202020204" pitchFamily="34" charset="0"/>
                <a:ea typeface="Caladea"/>
                <a:cs typeface="Arial" panose="020B0604020202020204" pitchFamily="34" charset="0"/>
                <a:sym typeface="Caladea"/>
              </a:rPr>
              <a:t> yap</a:t>
            </a:r>
            <a:r>
              <a:rPr lang="tr-TR" sz="1600" dirty="0" err="1">
                <a:latin typeface="Arial" panose="020B0604020202020204" pitchFamily="34" charset="0"/>
                <a:ea typeface="Caladea"/>
                <a:cs typeface="Arial" panose="020B0604020202020204" pitchFamily="34" charset="0"/>
                <a:sym typeface="Caladea"/>
              </a:rPr>
              <a:t>ılmıştır</a:t>
            </a:r>
            <a:endParaRPr lang="tr-TR" sz="1600" b="1" dirty="0">
              <a:latin typeface="Arial" panose="020B0604020202020204" pitchFamily="34" charset="0"/>
              <a:ea typeface="Caladea"/>
              <a:cs typeface="Arial" panose="020B0604020202020204" pitchFamily="34" charset="0"/>
              <a:sym typeface="Caladea"/>
            </a:endParaRPr>
          </a:p>
          <a:p>
            <a:pPr marL="457200" marR="5080" lvl="0" indent="-361950">
              <a:buClr>
                <a:srgbClr val="3F3A33"/>
              </a:buClr>
              <a:buSzPts val="2100"/>
              <a:buFont typeface="Arial"/>
              <a:buChar char="-"/>
            </a:pPr>
            <a:endParaRPr lang="en-US" b="1" dirty="0">
              <a:solidFill>
                <a:srgbClr val="000000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D86059-E917-4BDB-A946-6AA10A6081D6}"/>
              </a:ext>
            </a:extLst>
          </p:cNvPr>
          <p:cNvSpPr/>
          <p:nvPr/>
        </p:nvSpPr>
        <p:spPr>
          <a:xfrm rot="5400000">
            <a:off x="8519983" y="3185985"/>
            <a:ext cx="6858000" cy="486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YAPILAN TEKNİK ÇALIŞMALAR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DC8346-7649-4618-83A6-110F87DBF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948" y="0"/>
            <a:ext cx="9533446" cy="12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04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67FCB-0497-447C-8E36-9B6BAA6A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77" y="181281"/>
            <a:ext cx="9533446" cy="1272650"/>
          </a:xfrm>
          <a:prstGeom prst="rect">
            <a:avLst/>
          </a:prstGeom>
        </p:spPr>
      </p:pic>
      <p:sp>
        <p:nvSpPr>
          <p:cNvPr id="8" name="Google Shape;314;g146f46c05d5_1_0">
            <a:extLst>
              <a:ext uri="{FF2B5EF4-FFF2-40B4-BE49-F238E27FC236}">
                <a16:creationId xmlns:a16="http://schemas.microsoft.com/office/drawing/2014/main" id="{B9AAD42F-FBEB-486E-9F22-01603D022390}"/>
              </a:ext>
            </a:extLst>
          </p:cNvPr>
          <p:cNvSpPr txBox="1">
            <a:spLocks/>
          </p:cNvSpPr>
          <p:nvPr/>
        </p:nvSpPr>
        <p:spPr>
          <a:xfrm>
            <a:off x="593481" y="1835363"/>
            <a:ext cx="10633200" cy="935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buClr>
                <a:schemeClr val="dk1"/>
              </a:buClr>
            </a:pPr>
            <a:r>
              <a:rPr lang="en-US" sz="32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Klasik</a:t>
            </a:r>
            <a:r>
              <a:rPr lang="en-US" sz="3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ML </a:t>
            </a:r>
            <a:r>
              <a:rPr lang="en-US" sz="32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Yöntemleri</a:t>
            </a:r>
            <a:endParaRPr lang="en-US" sz="32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SzPts val="1400"/>
            </a:pPr>
            <a:endParaRPr lang="en-US" sz="32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DDF4138-8D19-430F-970A-0FD6C2CF7E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343387"/>
              </p:ext>
            </p:extLst>
          </p:nvPr>
        </p:nvGraphicFramePr>
        <p:xfrm>
          <a:off x="5873305" y="1905380"/>
          <a:ext cx="5514619" cy="335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8893">
                  <a:extLst>
                    <a:ext uri="{9D8B030D-6E8A-4147-A177-3AD203B41FA5}">
                      <a16:colId xmlns:a16="http://schemas.microsoft.com/office/drawing/2014/main" val="2662214781"/>
                    </a:ext>
                  </a:extLst>
                </a:gridCol>
                <a:gridCol w="1157520">
                  <a:extLst>
                    <a:ext uri="{9D8B030D-6E8A-4147-A177-3AD203B41FA5}">
                      <a16:colId xmlns:a16="http://schemas.microsoft.com/office/drawing/2014/main" val="44790841"/>
                    </a:ext>
                  </a:extLst>
                </a:gridCol>
                <a:gridCol w="1838206">
                  <a:extLst>
                    <a:ext uri="{9D8B030D-6E8A-4147-A177-3AD203B41FA5}">
                      <a16:colId xmlns:a16="http://schemas.microsoft.com/office/drawing/2014/main" val="3241976642"/>
                    </a:ext>
                  </a:extLst>
                </a:gridCol>
              </a:tblGrid>
              <a:tr h="274405"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Accuracy</a:t>
                      </a:r>
                      <a:endParaRPr lang="tr-TR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015523"/>
                  </a:ext>
                </a:extLst>
              </a:tr>
              <a:tr h="4318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tr-TR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Bagging</a:t>
                      </a:r>
                      <a:r>
                        <a:rPr lang="tr-TR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tr-TR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Classifier</a:t>
                      </a:r>
                      <a:endParaRPr lang="tr-TR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Arial"/>
                      </a:endParaRPr>
                    </a:p>
                    <a:p>
                      <a:endParaRPr lang="tr-TR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0.7322</a:t>
                      </a:r>
                      <a:endParaRPr lang="tr-TR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0.7334</a:t>
                      </a:r>
                      <a:endParaRPr lang="tr-TR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7412801"/>
                  </a:ext>
                </a:extLst>
              </a:tr>
              <a:tr h="335886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Naive</a:t>
                      </a:r>
                      <a:r>
                        <a:rPr lang="tr-T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tr-TR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Bayes</a:t>
                      </a:r>
                      <a:r>
                        <a:rPr lang="tr-T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tr-TR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Classifier</a:t>
                      </a:r>
                      <a:endParaRPr lang="tr-TR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0.7577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0.7632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896039"/>
                  </a:ext>
                </a:extLst>
              </a:tr>
              <a:tr h="431844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</a:t>
                      </a:r>
                      <a:r>
                        <a:rPr lang="tr-T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tr-TR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Vector</a:t>
                      </a:r>
                      <a:r>
                        <a:rPr lang="tr-T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Machine (SVM)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030034"/>
                  </a:ext>
                </a:extLst>
              </a:tr>
              <a:tr h="335886">
                <a:tc>
                  <a:txBody>
                    <a:bodyPr/>
                    <a:lstStyle/>
                    <a:p>
                      <a:r>
                        <a:rPr lang="tr-TR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Decision</a:t>
                      </a:r>
                      <a:r>
                        <a:rPr lang="tr-T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tr-TR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Tree</a:t>
                      </a:r>
                      <a:endParaRPr lang="tr-TR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0.6996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0.7033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361721"/>
                  </a:ext>
                </a:extLst>
              </a:tr>
              <a:tr h="4318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tr-TR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Random</a:t>
                      </a:r>
                      <a:r>
                        <a:rPr lang="tr-TR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tr-TR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Forest</a:t>
                      </a:r>
                      <a:r>
                        <a:rPr lang="tr-TR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tr-TR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Classifier</a:t>
                      </a:r>
                      <a:endParaRPr lang="tr-TR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Arial"/>
                      </a:endParaRPr>
                    </a:p>
                    <a:p>
                      <a:endParaRPr lang="tr-TR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0.7616</a:t>
                      </a:r>
                      <a:endParaRPr lang="tr-TR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0.7628</a:t>
                      </a:r>
                      <a:endParaRPr lang="tr-TR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486060"/>
                  </a:ext>
                </a:extLst>
              </a:tr>
              <a:tr h="431844"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XGB </a:t>
                      </a:r>
                      <a:r>
                        <a:rPr lang="tr-TR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Classifier</a:t>
                      </a:r>
                      <a:endParaRPr lang="tr-TR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0.749</a:t>
                      </a:r>
                      <a:r>
                        <a:rPr lang="tr-TR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0.7617</a:t>
                      </a:r>
                      <a:endParaRPr lang="tr-TR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tr-TR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470147"/>
                  </a:ext>
                </a:extLst>
              </a:tr>
              <a:tr h="274405">
                <a:tc>
                  <a:txBody>
                    <a:bodyPr/>
                    <a:lstStyle/>
                    <a:p>
                      <a:r>
                        <a:rPr lang="tr-T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SGD </a:t>
                      </a:r>
                      <a:r>
                        <a:rPr lang="tr-TR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Classifier</a:t>
                      </a:r>
                      <a:endParaRPr lang="tr-TR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0.781</a:t>
                      </a:r>
                      <a:r>
                        <a:rPr lang="tr-TR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3</a:t>
                      </a:r>
                      <a:endParaRPr lang="tr-TR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0.7924</a:t>
                      </a:r>
                      <a:endParaRPr lang="tr-TR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530648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A9054585-A4B6-4904-BFAD-D8A0EE445639}"/>
              </a:ext>
            </a:extLst>
          </p:cNvPr>
          <p:cNvSpPr/>
          <p:nvPr/>
        </p:nvSpPr>
        <p:spPr>
          <a:xfrm>
            <a:off x="5881505" y="3053748"/>
            <a:ext cx="5514619" cy="528638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BCB5AA-3D5D-4B43-99B2-3F33EA150776}"/>
              </a:ext>
            </a:extLst>
          </p:cNvPr>
          <p:cNvSpPr/>
          <p:nvPr/>
        </p:nvSpPr>
        <p:spPr>
          <a:xfrm rot="5400000">
            <a:off x="8519983" y="3185985"/>
            <a:ext cx="6858000" cy="486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YAPILAN TEKNİK ÇALIŞMALAR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47A011-D4FB-4A69-B90D-8CB7A3DBF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948" y="0"/>
            <a:ext cx="9533446" cy="12726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1F5D06-34F9-4321-ABAD-1ECD85DBCBE9}"/>
              </a:ext>
            </a:extLst>
          </p:cNvPr>
          <p:cNvSpPr/>
          <p:nvPr/>
        </p:nvSpPr>
        <p:spPr>
          <a:xfrm>
            <a:off x="453081" y="4008716"/>
            <a:ext cx="46214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dirty="0">
                <a:solidFill>
                  <a:srgbClr val="000000"/>
                </a:solidFill>
                <a:latin typeface="Caladea"/>
                <a:ea typeface="Caladea"/>
                <a:cs typeface="Caladea"/>
                <a:sym typeface="Caladea"/>
              </a:rPr>
              <a:t>E</a:t>
            </a:r>
            <a:r>
              <a:rPr lang="en-US" dirty="0">
                <a:solidFill>
                  <a:srgbClr val="000000"/>
                </a:solidFill>
                <a:latin typeface="Caladea"/>
                <a:ea typeface="Caladea"/>
                <a:cs typeface="Caladea"/>
                <a:sym typeface="Caladea"/>
              </a:rPr>
              <a:t>n </a:t>
            </a:r>
            <a:r>
              <a:rPr lang="en-US" dirty="0" err="1">
                <a:solidFill>
                  <a:srgbClr val="000000"/>
                </a:solidFill>
                <a:latin typeface="Caladea"/>
                <a:ea typeface="Caladea"/>
                <a:cs typeface="Caladea"/>
                <a:sym typeface="Caladea"/>
              </a:rPr>
              <a:t>iyi</a:t>
            </a:r>
            <a:r>
              <a:rPr lang="en-US" dirty="0">
                <a:solidFill>
                  <a:srgbClr val="000000"/>
                </a:solidFill>
                <a:latin typeface="Caladea"/>
                <a:ea typeface="Caladea"/>
                <a:cs typeface="Caladea"/>
                <a:sym typeface="Caladea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adea"/>
                <a:ea typeface="Caladea"/>
                <a:cs typeface="Caladea"/>
                <a:sym typeface="Caladea"/>
              </a:rPr>
              <a:t>performansı</a:t>
            </a:r>
            <a:r>
              <a:rPr lang="en-US" dirty="0">
                <a:solidFill>
                  <a:srgbClr val="000000"/>
                </a:solidFill>
                <a:latin typeface="Caladea"/>
                <a:ea typeface="Caladea"/>
                <a:cs typeface="Caladea"/>
                <a:sym typeface="Caladea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adea"/>
                <a:ea typeface="Caladea"/>
                <a:cs typeface="Caladea"/>
                <a:sym typeface="Caladea"/>
              </a:rPr>
              <a:t>gösteren</a:t>
            </a:r>
            <a:r>
              <a:rPr lang="en-US" dirty="0">
                <a:solidFill>
                  <a:srgbClr val="000000"/>
                </a:solidFill>
                <a:latin typeface="Caladea"/>
                <a:ea typeface="Caladea"/>
                <a:cs typeface="Caladea"/>
                <a:sym typeface="Caladea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aladea"/>
                <a:ea typeface="Caladea"/>
                <a:cs typeface="Caladea"/>
                <a:sym typeface="Caladea"/>
              </a:rPr>
              <a:t>S</a:t>
            </a:r>
            <a:r>
              <a:rPr lang="tr-TR" b="1" dirty="0">
                <a:solidFill>
                  <a:srgbClr val="000000"/>
                </a:solidFill>
                <a:latin typeface="Caladea"/>
                <a:ea typeface="Caladea"/>
                <a:cs typeface="Caladea"/>
                <a:sym typeface="Caladea"/>
              </a:rPr>
              <a:t>VM</a:t>
            </a:r>
            <a:r>
              <a:rPr lang="en-US" b="1" dirty="0">
                <a:solidFill>
                  <a:srgbClr val="000000"/>
                </a:solidFill>
                <a:latin typeface="Caladea"/>
                <a:ea typeface="Caladea"/>
                <a:cs typeface="Caladea"/>
                <a:sym typeface="Caladea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adea"/>
                <a:ea typeface="Caladea"/>
                <a:cs typeface="Caladea"/>
                <a:sym typeface="Caladea"/>
              </a:rPr>
              <a:t>olarak</a:t>
            </a:r>
            <a:r>
              <a:rPr lang="en-US" dirty="0">
                <a:solidFill>
                  <a:srgbClr val="000000"/>
                </a:solidFill>
                <a:latin typeface="Caladea"/>
                <a:ea typeface="Caladea"/>
                <a:cs typeface="Caladea"/>
                <a:sym typeface="Caladea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adea"/>
                <a:ea typeface="Caladea"/>
                <a:cs typeface="Caladea"/>
                <a:sym typeface="Caladea"/>
              </a:rPr>
              <a:t>tespit</a:t>
            </a:r>
            <a:r>
              <a:rPr lang="en-US" dirty="0">
                <a:solidFill>
                  <a:srgbClr val="000000"/>
                </a:solidFill>
                <a:latin typeface="Caladea"/>
                <a:ea typeface="Caladea"/>
                <a:cs typeface="Caladea"/>
                <a:sym typeface="Caladea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adea"/>
                <a:ea typeface="Caladea"/>
                <a:cs typeface="Caladea"/>
                <a:sym typeface="Caladea"/>
              </a:rPr>
              <a:t>edilmiştir</a:t>
            </a:r>
            <a:r>
              <a:rPr lang="en-US" dirty="0">
                <a:solidFill>
                  <a:srgbClr val="000000"/>
                </a:solidFill>
                <a:latin typeface="Caladea"/>
                <a:ea typeface="Caladea"/>
                <a:cs typeface="Caladea"/>
                <a:sym typeface="Caladea"/>
              </a:rPr>
              <a:t>. </a:t>
            </a:r>
            <a:endParaRPr lang="tr-T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806CF9-96F5-42D9-B124-2992BCCB3845}"/>
              </a:ext>
            </a:extLst>
          </p:cNvPr>
          <p:cNvSpPr/>
          <p:nvPr/>
        </p:nvSpPr>
        <p:spPr>
          <a:xfrm>
            <a:off x="5806244" y="1549636"/>
            <a:ext cx="2809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tr-TR" sz="14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Tablo2.Modellerin Performansları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169A67-496A-492D-9145-DBF9B2B5B5A1}"/>
              </a:ext>
            </a:extLst>
          </p:cNvPr>
          <p:cNvSpPr/>
          <p:nvPr/>
        </p:nvSpPr>
        <p:spPr>
          <a:xfrm>
            <a:off x="453081" y="2498847"/>
            <a:ext cx="477609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 err="1">
                <a:latin typeface="Arial" panose="020B0604020202020204" pitchFamily="34" charset="0"/>
                <a:cs typeface="Arial" panose="020B0604020202020204" pitchFamily="34" charset="0"/>
              </a:rPr>
              <a:t>Naive-Bayes</a:t>
            </a:r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 sınıflandırma modelleri, metinleri sınıflandırmak için kullanılan en yaygın algoritmadır.[1]</a:t>
            </a:r>
          </a:p>
          <a:p>
            <a:endParaRPr lang="tr-T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Doğrusal Destek Vektör Makinesi, geniş çapta en iyi metin sınıflandırma algoritmalarından biri olarak kabul edilir.[2]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10CACA-933A-41DC-9EC6-4CD6C9C97966}"/>
              </a:ext>
            </a:extLst>
          </p:cNvPr>
          <p:cNvSpPr/>
          <p:nvPr/>
        </p:nvSpPr>
        <p:spPr>
          <a:xfrm>
            <a:off x="156519" y="6030388"/>
            <a:ext cx="53531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[1]https://www.analyticsvidhya.com/blog/2021/09/sentiment-classification-using-nlp-with-text-analytics/</a:t>
            </a:r>
          </a:p>
          <a:p>
            <a:endParaRPr lang="tr-T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tr-T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[2]https://towardsdatascience.com/multi-class-text-classification-model-comparison-and-selection</a:t>
            </a:r>
          </a:p>
          <a:p>
            <a:endParaRPr lang="tr-T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651095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729</TotalTime>
  <Words>960</Words>
  <Application>Microsoft Office PowerPoint</Application>
  <PresentationFormat>Widescreen</PresentationFormat>
  <Paragraphs>148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Caladea</vt:lpstr>
      <vt:lpstr>Calibri</vt:lpstr>
      <vt:lpstr>Corbel</vt:lpstr>
      <vt:lpstr>Courier New</vt:lpstr>
      <vt:lpstr>Times New Roman</vt:lpstr>
      <vt:lpstr>Trebuchet MS</vt:lpstr>
      <vt:lpstr>ui-monospace</vt:lpstr>
      <vt:lpstr>Wingdings 2</vt:lpstr>
      <vt:lpstr>Frame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metu</dc:creator>
  <cp:lastModifiedBy>metu</cp:lastModifiedBy>
  <cp:revision>154</cp:revision>
  <dcterms:created xsi:type="dcterms:W3CDTF">2023-04-10T10:11:25Z</dcterms:created>
  <dcterms:modified xsi:type="dcterms:W3CDTF">2023-04-11T20:22:03Z</dcterms:modified>
</cp:coreProperties>
</file>